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39" r:id="rId1"/>
  </p:sldMasterIdLst>
  <p:sldIdLst>
    <p:sldId id="256" r:id="rId2"/>
    <p:sldId id="264" r:id="rId3"/>
    <p:sldId id="260" r:id="rId4"/>
    <p:sldId id="266" r:id="rId5"/>
    <p:sldId id="278" r:id="rId6"/>
    <p:sldId id="262" r:id="rId7"/>
    <p:sldId id="261" r:id="rId8"/>
    <p:sldId id="275" r:id="rId9"/>
    <p:sldId id="271" r:id="rId10"/>
    <p:sldId id="280" r:id="rId11"/>
    <p:sldId id="279" r:id="rId12"/>
    <p:sldId id="281" r:id="rId13"/>
    <p:sldId id="277" r:id="rId14"/>
    <p:sldId id="259" r:id="rId15"/>
    <p:sldId id="267" r:id="rId16"/>
    <p:sldId id="269" r:id="rId17"/>
    <p:sldId id="272" r:id="rId18"/>
    <p:sldId id="282" r:id="rId19"/>
    <p:sldId id="283" r:id="rId20"/>
    <p:sldId id="276"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5" d="100"/>
          <a:sy n="85" d="100"/>
        </p:scale>
        <p:origin x="18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2465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8105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24292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2127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4706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15575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2/9/2022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07601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2/9/2022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88954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8A87A34-81AB-432B-8DAE-1953F412C126}" type="datetimeFigureOut">
              <a:rPr lang="en-US" smtClean="0"/>
              <a:t>2/9/2022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68767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2/9/2022</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3071381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34965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2/9/2022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8033576"/>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teachingforartisticbehavior.org/index.html"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6053" y="770635"/>
            <a:ext cx="11116491" cy="4899614"/>
          </a:xfrm>
        </p:spPr>
        <p:txBody>
          <a:bodyPr>
            <a:noAutofit/>
          </a:bodyPr>
          <a:lstStyle/>
          <a:p>
            <a:pPr algn="ctr"/>
            <a:r>
              <a:rPr lang="en-AU" sz="7200" dirty="0">
                <a:solidFill>
                  <a:srgbClr val="7030A0"/>
                </a:solidFill>
                <a:latin typeface="Arial Black" panose="020B0A04020102020204" pitchFamily="34" charset="0"/>
              </a:rPr>
              <a:t>Welcome to </a:t>
            </a:r>
            <a:br>
              <a:rPr lang="en-AU" sz="7200" dirty="0">
                <a:solidFill>
                  <a:srgbClr val="7030A0"/>
                </a:solidFill>
                <a:latin typeface="Arial Black" panose="020B0A04020102020204" pitchFamily="34" charset="0"/>
              </a:rPr>
            </a:br>
            <a:r>
              <a:rPr lang="en-AU" sz="7200" dirty="0">
                <a:solidFill>
                  <a:srgbClr val="7030A0"/>
                </a:solidFill>
                <a:latin typeface="Arial Black" panose="020B0A04020102020204" pitchFamily="34" charset="0"/>
              </a:rPr>
              <a:t>Grade 3 / 4 </a:t>
            </a:r>
            <a:br>
              <a:rPr lang="en-AU" sz="7200" dirty="0">
                <a:solidFill>
                  <a:srgbClr val="7030A0"/>
                </a:solidFill>
                <a:latin typeface="Arial Black" panose="020B0A04020102020204" pitchFamily="34" charset="0"/>
              </a:rPr>
            </a:br>
            <a:r>
              <a:rPr lang="en-AU" sz="7200" dirty="0">
                <a:solidFill>
                  <a:srgbClr val="7030A0"/>
                </a:solidFill>
                <a:latin typeface="Arial Black" panose="020B0A04020102020204" pitchFamily="34" charset="0"/>
              </a:rPr>
              <a:t>Information Session </a:t>
            </a:r>
            <a:br>
              <a:rPr lang="en-AU" sz="7200" dirty="0">
                <a:solidFill>
                  <a:srgbClr val="7030A0"/>
                </a:solidFill>
                <a:latin typeface="Arial Black" panose="020B0A04020102020204" pitchFamily="34" charset="0"/>
              </a:rPr>
            </a:br>
            <a:r>
              <a:rPr lang="en-AU" sz="7200" dirty="0">
                <a:solidFill>
                  <a:srgbClr val="7030A0"/>
                </a:solidFill>
                <a:latin typeface="Arial Black" panose="020B0A04020102020204" pitchFamily="34" charset="0"/>
              </a:rPr>
              <a:t>2022</a:t>
            </a:r>
          </a:p>
        </p:txBody>
      </p:sp>
    </p:spTree>
    <p:extLst>
      <p:ext uri="{BB962C8B-B14F-4D97-AF65-F5344CB8AC3E}">
        <p14:creationId xmlns:p14="http://schemas.microsoft.com/office/powerpoint/2010/main" val="26105966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68BEB4-4B9F-496E-A9B5-C7172F76D1D2}"/>
              </a:ext>
            </a:extLst>
          </p:cNvPr>
          <p:cNvSpPr txBox="1"/>
          <p:nvPr/>
        </p:nvSpPr>
        <p:spPr>
          <a:xfrm>
            <a:off x="2243579" y="125830"/>
            <a:ext cx="9373989" cy="2031325"/>
          </a:xfrm>
          <a:prstGeom prst="rect">
            <a:avLst/>
          </a:prstGeom>
          <a:noFill/>
        </p:spPr>
        <p:txBody>
          <a:bodyPr wrap="square" rtlCol="0">
            <a:spAutoFit/>
          </a:bodyPr>
          <a:lstStyle/>
          <a:p>
            <a:pPr algn="just"/>
            <a:r>
              <a:rPr lang="en-AU" dirty="0"/>
              <a:t>The focus in our primary art room is to develop a love of art, of creative expression and the enjoyment that comes from this.  Students work on problem solving, cooperative learning, giving constructive feedback to each other and the development of ideas.  These are all transferable skills that apply to all areas of the curriculum and we often link what we do in the art room to what I know students are learning in their classrooms, most often to writing as the conception of an idea and working through it to a final product is a similar process to what we do in the art room.</a:t>
            </a:r>
          </a:p>
        </p:txBody>
      </p:sp>
      <p:sp>
        <p:nvSpPr>
          <p:cNvPr id="3" name="TextBox 2">
            <a:extLst>
              <a:ext uri="{FF2B5EF4-FFF2-40B4-BE49-F238E27FC236}">
                <a16:creationId xmlns:a16="http://schemas.microsoft.com/office/drawing/2014/main" id="{B1318297-3115-450D-86B2-D29ADC695E7A}"/>
              </a:ext>
            </a:extLst>
          </p:cNvPr>
          <p:cNvSpPr txBox="1"/>
          <p:nvPr/>
        </p:nvSpPr>
        <p:spPr>
          <a:xfrm>
            <a:off x="188537" y="2856588"/>
            <a:ext cx="8439648" cy="1477328"/>
          </a:xfrm>
          <a:prstGeom prst="rect">
            <a:avLst/>
          </a:prstGeom>
          <a:noFill/>
        </p:spPr>
        <p:txBody>
          <a:bodyPr wrap="square" rtlCol="0">
            <a:spAutoFit/>
          </a:bodyPr>
          <a:lstStyle/>
          <a:p>
            <a:pPr algn="just"/>
            <a:r>
              <a:rPr lang="en-AU" dirty="0"/>
              <a:t>Our art program is formally known as </a:t>
            </a:r>
            <a:r>
              <a:rPr lang="en-AU" b="1" dirty="0"/>
              <a:t>Teaching for Artistic Behaviour </a:t>
            </a:r>
            <a:r>
              <a:rPr lang="en-AU" dirty="0"/>
              <a:t>(more information about this philosophy can be found </a:t>
            </a:r>
            <a:r>
              <a:rPr lang="en-AU" dirty="0">
                <a:hlinkClick r:id="rId2"/>
              </a:rPr>
              <a:t>http://teachingforartisticbehavior.org/index.html</a:t>
            </a:r>
            <a:endParaRPr lang="en-AU" dirty="0"/>
          </a:p>
          <a:p>
            <a:pPr algn="just"/>
            <a:r>
              <a:rPr lang="en-AU" dirty="0"/>
              <a:t> It is a choice based program that allows students to be artists and create their own artwork based on their interests.  </a:t>
            </a:r>
            <a:r>
              <a:rPr lang="en-AU" b="1" dirty="0"/>
              <a:t>TAB</a:t>
            </a:r>
            <a:r>
              <a:rPr lang="en-AU" dirty="0"/>
              <a:t> focuses on three main concepts:</a:t>
            </a:r>
          </a:p>
        </p:txBody>
      </p:sp>
      <p:sp>
        <p:nvSpPr>
          <p:cNvPr id="4" name="TextBox 3">
            <a:extLst>
              <a:ext uri="{FF2B5EF4-FFF2-40B4-BE49-F238E27FC236}">
                <a16:creationId xmlns:a16="http://schemas.microsoft.com/office/drawing/2014/main" id="{FB774107-724C-4CA3-A1D8-B5B5C018C624}"/>
              </a:ext>
            </a:extLst>
          </p:cNvPr>
          <p:cNvSpPr txBox="1"/>
          <p:nvPr/>
        </p:nvSpPr>
        <p:spPr>
          <a:xfrm rot="1391119">
            <a:off x="8911472" y="3163431"/>
            <a:ext cx="2851486" cy="923330"/>
          </a:xfrm>
          <a:prstGeom prst="rect">
            <a:avLst/>
          </a:prstGeom>
          <a:solidFill>
            <a:srgbClr val="FFCCFF">
              <a:alpha val="49804"/>
            </a:srgbClr>
          </a:solidFill>
        </p:spPr>
        <p:txBody>
          <a:bodyPr wrap="none" rtlCol="0">
            <a:spAutoFit/>
          </a:bodyPr>
          <a:lstStyle/>
          <a:p>
            <a:pPr algn="ctr"/>
            <a:r>
              <a:rPr lang="en-AU" b="1" dirty="0">
                <a:solidFill>
                  <a:srgbClr val="9900CC"/>
                </a:solidFill>
              </a:rPr>
              <a:t>What do artists do?</a:t>
            </a:r>
          </a:p>
          <a:p>
            <a:pPr algn="ctr"/>
            <a:r>
              <a:rPr lang="en-AU" b="1" dirty="0">
                <a:solidFill>
                  <a:srgbClr val="9900CC"/>
                </a:solidFill>
              </a:rPr>
              <a:t>The child is the artist.</a:t>
            </a:r>
          </a:p>
          <a:p>
            <a:pPr algn="ctr"/>
            <a:r>
              <a:rPr lang="en-AU" b="1" dirty="0">
                <a:solidFill>
                  <a:srgbClr val="9900CC"/>
                </a:solidFill>
              </a:rPr>
              <a:t>The art room is their studio.</a:t>
            </a:r>
          </a:p>
        </p:txBody>
      </p:sp>
      <p:sp>
        <p:nvSpPr>
          <p:cNvPr id="5" name="TextBox 4">
            <a:extLst>
              <a:ext uri="{FF2B5EF4-FFF2-40B4-BE49-F238E27FC236}">
                <a16:creationId xmlns:a16="http://schemas.microsoft.com/office/drawing/2014/main" id="{9549723D-D8C3-4413-B3B7-302D1AD24DB9}"/>
              </a:ext>
            </a:extLst>
          </p:cNvPr>
          <p:cNvSpPr txBox="1"/>
          <p:nvPr/>
        </p:nvSpPr>
        <p:spPr>
          <a:xfrm flipH="1">
            <a:off x="155463" y="312585"/>
            <a:ext cx="2271213" cy="1457600"/>
          </a:xfrm>
          <a:prstGeom prst="rect">
            <a:avLst/>
          </a:prstGeom>
          <a:noFill/>
        </p:spPr>
        <p:txBody>
          <a:bodyPr wrap="square" rtlCol="0">
            <a:spAutoFit/>
          </a:bodyPr>
          <a:lstStyle/>
          <a:p>
            <a:pPr algn="ctr"/>
            <a:r>
              <a:rPr lang="en-AU" sz="8800" b="1" dirty="0">
                <a:latin typeface="BackToSchool" panose="00000400000000000000" pitchFamily="2" charset="0"/>
              </a:rPr>
              <a:t>Art</a:t>
            </a:r>
          </a:p>
        </p:txBody>
      </p:sp>
      <p:graphicFrame>
        <p:nvGraphicFramePr>
          <p:cNvPr id="6" name="Table 5">
            <a:extLst>
              <a:ext uri="{FF2B5EF4-FFF2-40B4-BE49-F238E27FC236}">
                <a16:creationId xmlns:a16="http://schemas.microsoft.com/office/drawing/2014/main" id="{BD4D9592-4634-4B1F-B20C-66D5D8372EB3}"/>
              </a:ext>
            </a:extLst>
          </p:cNvPr>
          <p:cNvGraphicFramePr>
            <a:graphicFrameLocks noGrp="1"/>
          </p:cNvGraphicFramePr>
          <p:nvPr>
            <p:extLst>
              <p:ext uri="{D42A27DB-BD31-4B8C-83A1-F6EECF244321}">
                <p14:modId xmlns:p14="http://schemas.microsoft.com/office/powerpoint/2010/main" val="1730801955"/>
              </p:ext>
            </p:extLst>
          </p:nvPr>
        </p:nvGraphicFramePr>
        <p:xfrm>
          <a:off x="188537" y="4887684"/>
          <a:ext cx="11732530" cy="1411827"/>
        </p:xfrm>
        <a:graphic>
          <a:graphicData uri="http://schemas.openxmlformats.org/drawingml/2006/table">
            <a:tbl>
              <a:tblPr/>
              <a:tblGrid>
                <a:gridCol w="6045887">
                  <a:extLst>
                    <a:ext uri="{9D8B030D-6E8A-4147-A177-3AD203B41FA5}">
                      <a16:colId xmlns:a16="http://schemas.microsoft.com/office/drawing/2014/main" val="4077727476"/>
                    </a:ext>
                  </a:extLst>
                </a:gridCol>
                <a:gridCol w="5686643">
                  <a:extLst>
                    <a:ext uri="{9D8B030D-6E8A-4147-A177-3AD203B41FA5}">
                      <a16:colId xmlns:a16="http://schemas.microsoft.com/office/drawing/2014/main" val="1934045565"/>
                    </a:ext>
                  </a:extLst>
                </a:gridCol>
              </a:tblGrid>
              <a:tr h="1411827">
                <a:tc>
                  <a:txBody>
                    <a:bodyPr/>
                    <a:lstStyle/>
                    <a:p>
                      <a:pPr fontAlgn="t"/>
                      <a:r>
                        <a:rPr lang="en-AU" b="1" i="0" dirty="0">
                          <a:solidFill>
                            <a:srgbClr val="151E24"/>
                          </a:solidFill>
                          <a:effectLst/>
                          <a:latin typeface="Lora"/>
                        </a:rPr>
                        <a:t>Develop Craft </a:t>
                      </a:r>
                      <a:r>
                        <a:rPr lang="en-AU" i="0" dirty="0">
                          <a:solidFill>
                            <a:srgbClr val="151E24"/>
                          </a:solidFill>
                          <a:effectLst/>
                          <a:latin typeface="Lora"/>
                        </a:rPr>
                        <a:t>(Technique &amp; Studio Practice)</a:t>
                      </a:r>
                      <a:br>
                        <a:rPr lang="en-AU" i="0" dirty="0">
                          <a:solidFill>
                            <a:srgbClr val="151E24"/>
                          </a:solidFill>
                          <a:effectLst/>
                          <a:latin typeface="Lora"/>
                        </a:rPr>
                      </a:br>
                      <a:r>
                        <a:rPr lang="en-AU" b="1" i="0" dirty="0">
                          <a:solidFill>
                            <a:srgbClr val="151E24"/>
                          </a:solidFill>
                          <a:effectLst/>
                          <a:latin typeface="Lora"/>
                        </a:rPr>
                        <a:t>Engage &amp; Persist </a:t>
                      </a:r>
                      <a:r>
                        <a:rPr lang="en-AU" i="0" dirty="0">
                          <a:solidFill>
                            <a:srgbClr val="151E24"/>
                          </a:solidFill>
                          <a:effectLst/>
                          <a:latin typeface="Lora"/>
                        </a:rPr>
                        <a:t>(Finding Passion &amp; Sticking with It)</a:t>
                      </a:r>
                      <a:br>
                        <a:rPr lang="en-AU" i="0" dirty="0">
                          <a:solidFill>
                            <a:srgbClr val="151E24"/>
                          </a:solidFill>
                          <a:effectLst/>
                          <a:latin typeface="Lora"/>
                        </a:rPr>
                      </a:br>
                      <a:r>
                        <a:rPr lang="en-AU" b="1" i="0" dirty="0">
                          <a:solidFill>
                            <a:srgbClr val="151E24"/>
                          </a:solidFill>
                          <a:effectLst/>
                          <a:latin typeface="Lora"/>
                        </a:rPr>
                        <a:t>Envision </a:t>
                      </a:r>
                      <a:r>
                        <a:rPr lang="en-AU" i="0" dirty="0">
                          <a:solidFill>
                            <a:srgbClr val="151E24"/>
                          </a:solidFill>
                          <a:effectLst/>
                          <a:latin typeface="Lora"/>
                        </a:rPr>
                        <a:t>(Imagining &amp; Planning)</a:t>
                      </a:r>
                      <a:br>
                        <a:rPr lang="en-AU" i="0" dirty="0">
                          <a:solidFill>
                            <a:srgbClr val="151E24"/>
                          </a:solidFill>
                          <a:effectLst/>
                          <a:latin typeface="Lora"/>
                        </a:rPr>
                      </a:br>
                      <a:r>
                        <a:rPr lang="en-AU" b="1" i="0" dirty="0">
                          <a:solidFill>
                            <a:srgbClr val="151E24"/>
                          </a:solidFill>
                          <a:effectLst/>
                          <a:latin typeface="Lora"/>
                        </a:rPr>
                        <a:t>Express </a:t>
                      </a:r>
                      <a:r>
                        <a:rPr lang="en-AU" i="0" dirty="0">
                          <a:solidFill>
                            <a:srgbClr val="151E24"/>
                          </a:solidFill>
                          <a:effectLst/>
                          <a:latin typeface="Lora"/>
                        </a:rPr>
                        <a:t>(Finding &amp; Showing Meaning)</a:t>
                      </a:r>
                    </a:p>
                  </a:txBody>
                  <a:tcPr marL="95250" marR="95250">
                    <a:lnL>
                      <a:noFill/>
                    </a:lnL>
                    <a:lnR>
                      <a:noFill/>
                    </a:lnR>
                    <a:lnT>
                      <a:noFill/>
                    </a:lnT>
                    <a:lnB>
                      <a:noFill/>
                    </a:lnB>
                    <a:solidFill>
                      <a:srgbClr val="CCFFFF">
                        <a:alpha val="50196"/>
                      </a:srgbClr>
                    </a:solidFill>
                  </a:tcPr>
                </a:tc>
                <a:tc>
                  <a:txBody>
                    <a:bodyPr/>
                    <a:lstStyle/>
                    <a:p>
                      <a:pPr fontAlgn="t"/>
                      <a:r>
                        <a:rPr lang="en-AU" b="1" i="0" dirty="0">
                          <a:solidFill>
                            <a:srgbClr val="151E24"/>
                          </a:solidFill>
                          <a:effectLst/>
                          <a:latin typeface="Lora"/>
                        </a:rPr>
                        <a:t>Observe</a:t>
                      </a:r>
                      <a:r>
                        <a:rPr lang="en-AU" i="0" dirty="0">
                          <a:solidFill>
                            <a:srgbClr val="151E24"/>
                          </a:solidFill>
                          <a:effectLst/>
                          <a:latin typeface="Lora"/>
                        </a:rPr>
                        <a:t> (Looking Closely)</a:t>
                      </a:r>
                      <a:br>
                        <a:rPr lang="en-AU" i="0" dirty="0">
                          <a:solidFill>
                            <a:srgbClr val="151E24"/>
                          </a:solidFill>
                          <a:effectLst/>
                          <a:latin typeface="Lora"/>
                        </a:rPr>
                      </a:br>
                      <a:r>
                        <a:rPr lang="en-AU" b="1" i="0" dirty="0">
                          <a:solidFill>
                            <a:srgbClr val="151E24"/>
                          </a:solidFill>
                          <a:effectLst/>
                          <a:latin typeface="Lora"/>
                        </a:rPr>
                        <a:t>Reflect </a:t>
                      </a:r>
                      <a:r>
                        <a:rPr lang="en-AU" i="0" dirty="0">
                          <a:solidFill>
                            <a:srgbClr val="151E24"/>
                          </a:solidFill>
                          <a:effectLst/>
                          <a:latin typeface="Lora"/>
                        </a:rPr>
                        <a:t>(Question &amp; Explain and Evaluate)</a:t>
                      </a:r>
                      <a:br>
                        <a:rPr lang="en-AU" i="0" dirty="0">
                          <a:solidFill>
                            <a:srgbClr val="151E24"/>
                          </a:solidFill>
                          <a:effectLst/>
                          <a:latin typeface="Lora"/>
                        </a:rPr>
                      </a:br>
                      <a:r>
                        <a:rPr lang="en-AU" b="1" i="0" dirty="0">
                          <a:solidFill>
                            <a:srgbClr val="151E24"/>
                          </a:solidFill>
                          <a:effectLst/>
                          <a:latin typeface="Lora"/>
                        </a:rPr>
                        <a:t>Stretch &amp; Explore </a:t>
                      </a:r>
                      <a:r>
                        <a:rPr lang="en-AU" i="0" dirty="0">
                          <a:solidFill>
                            <a:srgbClr val="151E24"/>
                          </a:solidFill>
                          <a:effectLst/>
                          <a:latin typeface="Lora"/>
                        </a:rPr>
                        <a:t>(Play, Use Mistakes &amp; Discover)</a:t>
                      </a:r>
                      <a:br>
                        <a:rPr lang="en-AU" i="0" dirty="0">
                          <a:solidFill>
                            <a:srgbClr val="151E24"/>
                          </a:solidFill>
                          <a:effectLst/>
                          <a:latin typeface="Lora"/>
                        </a:rPr>
                      </a:br>
                      <a:r>
                        <a:rPr lang="en-AU" b="1" i="0" dirty="0">
                          <a:solidFill>
                            <a:srgbClr val="151E24"/>
                          </a:solidFill>
                          <a:effectLst/>
                          <a:latin typeface="Lora"/>
                        </a:rPr>
                        <a:t>Understand Art Worlds</a:t>
                      </a:r>
                      <a:r>
                        <a:rPr lang="en-AU" i="0" dirty="0">
                          <a:solidFill>
                            <a:srgbClr val="151E24"/>
                          </a:solidFill>
                          <a:effectLst/>
                          <a:latin typeface="Lora"/>
                        </a:rPr>
                        <a:t> (Domain &amp; Communities)</a:t>
                      </a:r>
                    </a:p>
                  </a:txBody>
                  <a:tcPr marL="95250" marR="95250">
                    <a:lnL>
                      <a:noFill/>
                    </a:lnL>
                    <a:lnR>
                      <a:noFill/>
                    </a:lnR>
                    <a:lnT>
                      <a:noFill/>
                    </a:lnT>
                    <a:lnB>
                      <a:noFill/>
                    </a:lnB>
                    <a:solidFill>
                      <a:srgbClr val="CCFFFF">
                        <a:alpha val="50196"/>
                      </a:srgbClr>
                    </a:solidFill>
                  </a:tcPr>
                </a:tc>
                <a:extLst>
                  <a:ext uri="{0D108BD9-81ED-4DB2-BD59-A6C34878D82A}">
                    <a16:rowId xmlns:a16="http://schemas.microsoft.com/office/drawing/2014/main" val="2276610707"/>
                  </a:ext>
                </a:extLst>
              </a:tr>
            </a:tbl>
          </a:graphicData>
        </a:graphic>
      </p:graphicFrame>
      <p:sp>
        <p:nvSpPr>
          <p:cNvPr id="7" name="TextBox 6">
            <a:extLst>
              <a:ext uri="{FF2B5EF4-FFF2-40B4-BE49-F238E27FC236}">
                <a16:creationId xmlns:a16="http://schemas.microsoft.com/office/drawing/2014/main" id="{90C45B65-22A3-4E70-8614-506B102D883A}"/>
              </a:ext>
            </a:extLst>
          </p:cNvPr>
          <p:cNvSpPr txBox="1"/>
          <p:nvPr/>
        </p:nvSpPr>
        <p:spPr>
          <a:xfrm>
            <a:off x="188537" y="4426134"/>
            <a:ext cx="9012024" cy="369332"/>
          </a:xfrm>
          <a:prstGeom prst="rect">
            <a:avLst/>
          </a:prstGeom>
          <a:noFill/>
        </p:spPr>
        <p:txBody>
          <a:bodyPr wrap="square" rtlCol="0">
            <a:spAutoFit/>
          </a:bodyPr>
          <a:lstStyle/>
          <a:p>
            <a:r>
              <a:rPr lang="en-AU" dirty="0"/>
              <a:t>We also look at the eight Studio Habits of Mind:</a:t>
            </a:r>
          </a:p>
        </p:txBody>
      </p:sp>
      <p:pic>
        <p:nvPicPr>
          <p:cNvPr id="8" name="Picture 7">
            <a:extLst>
              <a:ext uri="{FF2B5EF4-FFF2-40B4-BE49-F238E27FC236}">
                <a16:creationId xmlns:a16="http://schemas.microsoft.com/office/drawing/2014/main" id="{14AAE55A-427F-4E23-98B2-373EE370E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38" y="1367023"/>
            <a:ext cx="1654766" cy="1382310"/>
          </a:xfrm>
          <a:prstGeom prst="rect">
            <a:avLst/>
          </a:prstGeom>
        </p:spPr>
      </p:pic>
    </p:spTree>
    <p:extLst>
      <p:ext uri="{BB962C8B-B14F-4D97-AF65-F5344CB8AC3E}">
        <p14:creationId xmlns:p14="http://schemas.microsoft.com/office/powerpoint/2010/main" val="23354132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22ABDDD-00D1-4E22-AE34-2ABA878C5EF0}"/>
              </a:ext>
            </a:extLst>
          </p:cNvPr>
          <p:cNvSpPr txBox="1"/>
          <p:nvPr/>
        </p:nvSpPr>
        <p:spPr>
          <a:xfrm>
            <a:off x="2193905" y="131619"/>
            <a:ext cx="9253028" cy="1477328"/>
          </a:xfrm>
          <a:prstGeom prst="rect">
            <a:avLst/>
          </a:prstGeom>
          <a:noFill/>
        </p:spPr>
        <p:txBody>
          <a:bodyPr wrap="square" rtlCol="0">
            <a:spAutoFit/>
          </a:bodyPr>
          <a:lstStyle/>
          <a:p>
            <a:pPr algn="just"/>
            <a:r>
              <a:rPr lang="en-AU" dirty="0"/>
              <a:t>This year we are focusing on ideas – where they come from and what artists do with them when they have one.  We will sometimes use picture story books as a jumping off point, and sometimes I will share an idea and ‘think out loud’ to show my process of developing it further, and sometimes our students will share their ideas and their processes to inspire each other.</a:t>
            </a:r>
          </a:p>
        </p:txBody>
      </p:sp>
      <p:sp>
        <p:nvSpPr>
          <p:cNvPr id="7" name="TextBox 6">
            <a:extLst>
              <a:ext uri="{FF2B5EF4-FFF2-40B4-BE49-F238E27FC236}">
                <a16:creationId xmlns:a16="http://schemas.microsoft.com/office/drawing/2014/main" id="{30FF8E72-A769-4FD9-8EBA-94A81765DCC4}"/>
              </a:ext>
            </a:extLst>
          </p:cNvPr>
          <p:cNvSpPr txBox="1"/>
          <p:nvPr/>
        </p:nvSpPr>
        <p:spPr>
          <a:xfrm>
            <a:off x="2193905" y="1608947"/>
            <a:ext cx="8112851" cy="923330"/>
          </a:xfrm>
          <a:prstGeom prst="rect">
            <a:avLst/>
          </a:prstGeom>
          <a:solidFill>
            <a:srgbClr val="CCECFF">
              <a:alpha val="50196"/>
            </a:srgbClr>
          </a:solidFill>
        </p:spPr>
        <p:txBody>
          <a:bodyPr wrap="square" rtlCol="0">
            <a:spAutoFit/>
          </a:bodyPr>
          <a:lstStyle/>
          <a:p>
            <a:r>
              <a:rPr lang="en-AU" b="1" dirty="0"/>
              <a:t>T</a:t>
            </a:r>
            <a:r>
              <a:rPr lang="en-AU" dirty="0"/>
              <a:t> – tell the artist something you like about their work</a:t>
            </a:r>
          </a:p>
          <a:p>
            <a:r>
              <a:rPr lang="en-AU" b="1" dirty="0"/>
              <a:t>A</a:t>
            </a:r>
            <a:r>
              <a:rPr lang="en-AU" dirty="0"/>
              <a:t> – ask the artist a question about their work or process</a:t>
            </a:r>
          </a:p>
          <a:p>
            <a:r>
              <a:rPr lang="en-AU" b="1" dirty="0"/>
              <a:t>G</a:t>
            </a:r>
            <a:r>
              <a:rPr lang="en-AU" dirty="0"/>
              <a:t> – give the artist a suggestion for something they could add to their work</a:t>
            </a:r>
          </a:p>
        </p:txBody>
      </p:sp>
      <p:sp>
        <p:nvSpPr>
          <p:cNvPr id="8" name="TextBox 7">
            <a:extLst>
              <a:ext uri="{FF2B5EF4-FFF2-40B4-BE49-F238E27FC236}">
                <a16:creationId xmlns:a16="http://schemas.microsoft.com/office/drawing/2014/main" id="{8739FD42-50BA-4061-81B6-30BD82318D81}"/>
              </a:ext>
            </a:extLst>
          </p:cNvPr>
          <p:cNvSpPr txBox="1"/>
          <p:nvPr/>
        </p:nvSpPr>
        <p:spPr>
          <a:xfrm>
            <a:off x="337252" y="2519327"/>
            <a:ext cx="11109681" cy="646331"/>
          </a:xfrm>
          <a:prstGeom prst="rect">
            <a:avLst/>
          </a:prstGeom>
          <a:noFill/>
        </p:spPr>
        <p:txBody>
          <a:bodyPr wrap="square" rtlCol="0">
            <a:spAutoFit/>
          </a:bodyPr>
          <a:lstStyle/>
          <a:p>
            <a:r>
              <a:rPr lang="en-AU" dirty="0"/>
              <a:t>This is something you can do at home as well, although hopefully we won’t have any more home learning this year!</a:t>
            </a:r>
          </a:p>
        </p:txBody>
      </p:sp>
      <p:sp>
        <p:nvSpPr>
          <p:cNvPr id="9" name="TextBox 8">
            <a:extLst>
              <a:ext uri="{FF2B5EF4-FFF2-40B4-BE49-F238E27FC236}">
                <a16:creationId xmlns:a16="http://schemas.microsoft.com/office/drawing/2014/main" id="{275C006B-4D1C-46FA-9F9A-EE75BFC9ECA6}"/>
              </a:ext>
            </a:extLst>
          </p:cNvPr>
          <p:cNvSpPr txBox="1"/>
          <p:nvPr/>
        </p:nvSpPr>
        <p:spPr>
          <a:xfrm>
            <a:off x="337251" y="3209095"/>
            <a:ext cx="11109681" cy="2031325"/>
          </a:xfrm>
          <a:prstGeom prst="rect">
            <a:avLst/>
          </a:prstGeom>
          <a:solidFill>
            <a:srgbClr val="CCFFCC">
              <a:alpha val="50196"/>
            </a:srgbClr>
          </a:solidFill>
        </p:spPr>
        <p:txBody>
          <a:bodyPr wrap="square" rtlCol="0">
            <a:spAutoFit/>
          </a:bodyPr>
          <a:lstStyle/>
          <a:p>
            <a:pPr algn="just"/>
            <a:r>
              <a:rPr lang="en-AU" dirty="0"/>
              <a:t>Sometimes, particularly when learning a new skill or how to use a new material, students might not actually produce what we adults would recognise as a finished work of art.  Not every artwork will be polished and perfectly presented.  I actively encourage students to use scrap paper to experiment with a variety of materials, such as oil pastels or paints, to see what they can do with that particular thing.  Students in grades 3-6 also tend to work on projects over many weeks, and often in partnerships (usually with 3D sculpture projects), so don’t be alarmed if art work does not make it home to be put on the fridge.</a:t>
            </a:r>
          </a:p>
        </p:txBody>
      </p:sp>
      <p:sp>
        <p:nvSpPr>
          <p:cNvPr id="11" name="TextBox 10">
            <a:extLst>
              <a:ext uri="{FF2B5EF4-FFF2-40B4-BE49-F238E27FC236}">
                <a16:creationId xmlns:a16="http://schemas.microsoft.com/office/drawing/2014/main" id="{9549723D-D8C3-4413-B3B7-302D1AD24DB9}"/>
              </a:ext>
            </a:extLst>
          </p:cNvPr>
          <p:cNvSpPr txBox="1"/>
          <p:nvPr/>
        </p:nvSpPr>
        <p:spPr>
          <a:xfrm flipH="1">
            <a:off x="155464" y="312585"/>
            <a:ext cx="2378385" cy="1446550"/>
          </a:xfrm>
          <a:prstGeom prst="rect">
            <a:avLst/>
          </a:prstGeom>
          <a:noFill/>
        </p:spPr>
        <p:txBody>
          <a:bodyPr wrap="square" rtlCol="0">
            <a:spAutoFit/>
          </a:bodyPr>
          <a:lstStyle/>
          <a:p>
            <a:pPr algn="ctr"/>
            <a:r>
              <a:rPr lang="en-AU" sz="8800" b="1" dirty="0">
                <a:latin typeface="BackToSchool" panose="00000400000000000000" pitchFamily="2" charset="0"/>
              </a:rPr>
              <a:t>Art</a:t>
            </a:r>
          </a:p>
        </p:txBody>
      </p:sp>
      <p:pic>
        <p:nvPicPr>
          <p:cNvPr id="12" name="Picture 11">
            <a:extLst>
              <a:ext uri="{FF2B5EF4-FFF2-40B4-BE49-F238E27FC236}">
                <a16:creationId xmlns:a16="http://schemas.microsoft.com/office/drawing/2014/main" id="{9E0D706B-A0D6-403F-915D-FFE80498B5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774088">
            <a:off x="627295" y="767788"/>
            <a:ext cx="1228740" cy="1982693"/>
          </a:xfrm>
          <a:prstGeom prst="rect">
            <a:avLst/>
          </a:prstGeom>
        </p:spPr>
      </p:pic>
      <p:sp>
        <p:nvSpPr>
          <p:cNvPr id="13" name="TextBox 12">
            <a:extLst>
              <a:ext uri="{FF2B5EF4-FFF2-40B4-BE49-F238E27FC236}">
                <a16:creationId xmlns:a16="http://schemas.microsoft.com/office/drawing/2014/main" id="{15819AD9-C6C2-4701-8104-FA45911C7B65}"/>
              </a:ext>
            </a:extLst>
          </p:cNvPr>
          <p:cNvSpPr txBox="1"/>
          <p:nvPr/>
        </p:nvSpPr>
        <p:spPr>
          <a:xfrm>
            <a:off x="417689" y="5373512"/>
            <a:ext cx="10927644" cy="923330"/>
          </a:xfrm>
          <a:prstGeom prst="rect">
            <a:avLst/>
          </a:prstGeom>
          <a:noFill/>
        </p:spPr>
        <p:txBody>
          <a:bodyPr wrap="square" rtlCol="0">
            <a:spAutoFit/>
          </a:bodyPr>
          <a:lstStyle/>
          <a:p>
            <a:r>
              <a:rPr lang="en-AU" dirty="0"/>
              <a:t>Our focus is on developing students as artists and creative problem solvers, rather than having students copy a ‘project of the week’.  One of the greatest joys is seeing all the different paintings and drawings that students produce, rather than a class set of the exact same thing.</a:t>
            </a:r>
          </a:p>
        </p:txBody>
      </p:sp>
    </p:spTree>
    <p:extLst>
      <p:ext uri="{BB962C8B-B14F-4D97-AF65-F5344CB8AC3E}">
        <p14:creationId xmlns:p14="http://schemas.microsoft.com/office/powerpoint/2010/main" val="16911449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1AD9071-1504-4CC2-9624-F228C9BE8117}"/>
              </a:ext>
            </a:extLst>
          </p:cNvPr>
          <p:cNvSpPr txBox="1">
            <a:spLocks/>
          </p:cNvSpPr>
          <p:nvPr/>
        </p:nvSpPr>
        <p:spPr>
          <a:xfrm>
            <a:off x="515983" y="789900"/>
            <a:ext cx="11371217" cy="5982788"/>
          </a:xfrm>
          <a:prstGeom prst="rect">
            <a:avLst/>
          </a:prstGeom>
        </p:spPr>
        <p:txBody>
          <a:bodyPr>
            <a:normAutofit fontScale="85000" lnSpcReduction="2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45720" indent="0">
              <a:lnSpc>
                <a:spcPct val="120000"/>
              </a:lnSpc>
              <a:spcBef>
                <a:spcPts val="600"/>
              </a:spcBef>
              <a:buFont typeface="Wingdings" pitchFamily="2" charset="2"/>
              <a:buNone/>
            </a:pPr>
            <a:r>
              <a:rPr lang="en-AU" b="1" dirty="0"/>
              <a:t>The aim of Music at BVSPS is:</a:t>
            </a:r>
          </a:p>
          <a:p>
            <a:pPr>
              <a:lnSpc>
                <a:spcPct val="120000"/>
              </a:lnSpc>
              <a:spcBef>
                <a:spcPts val="600"/>
              </a:spcBef>
            </a:pPr>
            <a:r>
              <a:rPr lang="en-AU" dirty="0"/>
              <a:t>For each child to experience the role of composer, listener and performer</a:t>
            </a:r>
          </a:p>
          <a:p>
            <a:pPr>
              <a:lnSpc>
                <a:spcPct val="120000"/>
              </a:lnSpc>
              <a:spcBef>
                <a:spcPts val="600"/>
              </a:spcBef>
            </a:pPr>
            <a:r>
              <a:rPr lang="en-AU" dirty="0"/>
              <a:t>To provide music activities which are engaging, creative and challenging and promote self-confidence </a:t>
            </a:r>
          </a:p>
          <a:p>
            <a:pPr>
              <a:lnSpc>
                <a:spcPct val="120000"/>
              </a:lnSpc>
              <a:spcBef>
                <a:spcPts val="600"/>
              </a:spcBef>
            </a:pPr>
            <a:r>
              <a:rPr lang="en-AU" dirty="0"/>
              <a:t>To  complement the </a:t>
            </a:r>
            <a:r>
              <a:rPr lang="en-AU" i="1" dirty="0"/>
              <a:t>Play is the Way </a:t>
            </a:r>
            <a:r>
              <a:rPr lang="en-AU" dirty="0"/>
              <a:t>(Wilson) social competencies program</a:t>
            </a:r>
          </a:p>
          <a:p>
            <a:pPr marL="45720" indent="0">
              <a:lnSpc>
                <a:spcPct val="120000"/>
              </a:lnSpc>
              <a:spcBef>
                <a:spcPts val="600"/>
              </a:spcBef>
              <a:buFont typeface="Wingdings" pitchFamily="2" charset="2"/>
              <a:buNone/>
            </a:pPr>
            <a:endParaRPr lang="en-AU" sz="1000" dirty="0"/>
          </a:p>
          <a:p>
            <a:pPr marL="45720" indent="0">
              <a:lnSpc>
                <a:spcPct val="120000"/>
              </a:lnSpc>
              <a:spcBef>
                <a:spcPts val="600"/>
              </a:spcBef>
              <a:buFont typeface="Wingdings" pitchFamily="2" charset="2"/>
              <a:buNone/>
            </a:pPr>
            <a:r>
              <a:rPr lang="en-AU" b="1" dirty="0"/>
              <a:t>This is achieved by:</a:t>
            </a:r>
          </a:p>
          <a:p>
            <a:pPr>
              <a:lnSpc>
                <a:spcPct val="120000"/>
              </a:lnSpc>
              <a:spcBef>
                <a:spcPts val="600"/>
              </a:spcBef>
            </a:pPr>
            <a:r>
              <a:rPr lang="en-AU" dirty="0"/>
              <a:t>Playing musical games and moving creatively to songs from a wide range of genres</a:t>
            </a:r>
          </a:p>
          <a:p>
            <a:pPr>
              <a:lnSpc>
                <a:spcPct val="120000"/>
              </a:lnSpc>
              <a:spcBef>
                <a:spcPts val="600"/>
              </a:spcBef>
            </a:pPr>
            <a:r>
              <a:rPr lang="en-AU" dirty="0"/>
              <a:t>Playing a range of tuned and </a:t>
            </a:r>
            <a:r>
              <a:rPr lang="en-AU" dirty="0" err="1"/>
              <a:t>untuned</a:t>
            </a:r>
            <a:r>
              <a:rPr lang="en-AU" dirty="0"/>
              <a:t> instruments focusing on musical elements like rhythm, beat, tempo and pitch</a:t>
            </a:r>
          </a:p>
          <a:p>
            <a:pPr>
              <a:lnSpc>
                <a:spcPct val="120000"/>
              </a:lnSpc>
              <a:spcBef>
                <a:spcPts val="600"/>
              </a:spcBef>
            </a:pPr>
            <a:r>
              <a:rPr lang="en-AU" dirty="0"/>
              <a:t>Learning to care for and use the voice to sing familiar and unfamiliar songs</a:t>
            </a:r>
          </a:p>
          <a:p>
            <a:pPr>
              <a:lnSpc>
                <a:spcPct val="120000"/>
              </a:lnSpc>
              <a:spcBef>
                <a:spcPts val="600"/>
              </a:spcBef>
            </a:pPr>
            <a:r>
              <a:rPr lang="en-AU" dirty="0"/>
              <a:t>Providing a choral program for grades 3-6 which gives students the opportunity to hone their singing skills and gain confidence through performance. </a:t>
            </a:r>
          </a:p>
          <a:p>
            <a:pPr marL="45720" indent="0">
              <a:lnSpc>
                <a:spcPct val="120000"/>
              </a:lnSpc>
              <a:spcBef>
                <a:spcPts val="600"/>
              </a:spcBef>
              <a:buFont typeface="Wingdings" pitchFamily="2" charset="2"/>
              <a:buNone/>
            </a:pPr>
            <a:r>
              <a:rPr lang="en-AU" b="1" i="1" dirty="0">
                <a:solidFill>
                  <a:schemeClr val="tx1">
                    <a:lumMod val="65000"/>
                    <a:lumOff val="35000"/>
                  </a:schemeClr>
                </a:solidFill>
              </a:rPr>
              <a:t>I am hoping choir can recommence this year and we will be able to visit </a:t>
            </a:r>
            <a:r>
              <a:rPr lang="en-AU" b="1" i="1" dirty="0" err="1">
                <a:solidFill>
                  <a:schemeClr val="tx1">
                    <a:lumMod val="65000"/>
                    <a:lumOff val="35000"/>
                  </a:schemeClr>
                </a:solidFill>
              </a:rPr>
              <a:t>Estia</a:t>
            </a:r>
            <a:r>
              <a:rPr lang="en-AU" b="1" i="1" dirty="0">
                <a:solidFill>
                  <a:schemeClr val="tx1">
                    <a:lumMod val="65000"/>
                    <a:lumOff val="35000"/>
                  </a:schemeClr>
                </a:solidFill>
              </a:rPr>
              <a:t> Aged Care Facility once again for fortnightly performances in Terms 2 and 4. All going well, your child will be given the opportunity to ‘sign up’ for choir in Term 2. </a:t>
            </a:r>
          </a:p>
          <a:p>
            <a:pPr>
              <a:lnSpc>
                <a:spcPct val="120000"/>
              </a:lnSpc>
            </a:pPr>
            <a:r>
              <a:rPr lang="en-AU" dirty="0"/>
              <a:t>Learning a tuned instrument – Grades 3-4 learn to play ukulele throughout the year. We will begin learning ukulele within the next few weeks!</a:t>
            </a:r>
          </a:p>
          <a:p>
            <a:pPr marL="45720" indent="0">
              <a:lnSpc>
                <a:spcPct val="120000"/>
              </a:lnSpc>
              <a:buFont typeface="Wingdings" pitchFamily="2" charset="2"/>
              <a:buNone/>
            </a:pPr>
            <a:r>
              <a:rPr lang="en-AU" i="1" dirty="0"/>
              <a:t>Please feel free to chat with me if you have any questions or would like more information. </a:t>
            </a:r>
          </a:p>
          <a:p>
            <a:pPr marL="45720" indent="0">
              <a:lnSpc>
                <a:spcPct val="120000"/>
              </a:lnSpc>
              <a:buFont typeface="Wingdings" pitchFamily="2" charset="2"/>
              <a:buNone/>
            </a:pPr>
            <a:r>
              <a:rPr lang="en-AU" i="1" dirty="0"/>
              <a:t>Miss Finch</a:t>
            </a:r>
            <a:r>
              <a:rPr lang="en-AU" dirty="0"/>
              <a:t/>
            </a:r>
            <a:br>
              <a:rPr lang="en-AU" dirty="0"/>
            </a:br>
            <a:endParaRPr lang="en-AU" dirty="0"/>
          </a:p>
          <a:p>
            <a:endParaRPr lang="en-AU" dirty="0"/>
          </a:p>
          <a:p>
            <a:pPr marL="45720" indent="0">
              <a:buFont typeface="Wingdings" pitchFamily="2" charset="2"/>
              <a:buNone/>
            </a:pPr>
            <a:endParaRPr lang="en-AU" dirty="0"/>
          </a:p>
          <a:p>
            <a:endParaRPr lang="en-AU" dirty="0"/>
          </a:p>
        </p:txBody>
      </p:sp>
      <p:sp>
        <p:nvSpPr>
          <p:cNvPr id="3" name="Title 1">
            <a:extLst>
              <a:ext uri="{FF2B5EF4-FFF2-40B4-BE49-F238E27FC236}">
                <a16:creationId xmlns:a16="http://schemas.microsoft.com/office/drawing/2014/main" id="{07E010AD-30EA-4BD9-88F4-649EFDDE1E88}"/>
              </a:ext>
            </a:extLst>
          </p:cNvPr>
          <p:cNvSpPr txBox="1">
            <a:spLocks/>
          </p:cNvSpPr>
          <p:nvPr/>
        </p:nvSpPr>
        <p:spPr>
          <a:xfrm>
            <a:off x="515983" y="220457"/>
            <a:ext cx="8950234" cy="569444"/>
          </a:xfrm>
          <a:prstGeom prst="rect">
            <a:avLst/>
          </a:prstGeom>
        </p:spPr>
        <p:txBody>
          <a:bodyPr>
            <a:normAutofit fontScale="75000" lnSpcReduction="20000"/>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AU" b="1" dirty="0">
                <a:solidFill>
                  <a:schemeClr val="tx1"/>
                </a:solidFill>
              </a:rPr>
              <a:t>Music in Grades 3-4</a:t>
            </a:r>
          </a:p>
        </p:txBody>
      </p:sp>
    </p:spTree>
    <p:extLst>
      <p:ext uri="{BB962C8B-B14F-4D97-AF65-F5344CB8AC3E}">
        <p14:creationId xmlns:p14="http://schemas.microsoft.com/office/powerpoint/2010/main" val="32687376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598837"/>
            <a:ext cx="10058400" cy="1450757"/>
          </a:xfrm>
        </p:spPr>
        <p:txBody>
          <a:bodyPr>
            <a:normAutofit fontScale="90000"/>
          </a:bodyPr>
          <a:lstStyle/>
          <a:p>
            <a:r>
              <a:rPr lang="en-AU" sz="6600" b="1" dirty="0"/>
              <a:t/>
            </a:r>
            <a:br>
              <a:rPr lang="en-AU" sz="6600" b="1" dirty="0"/>
            </a:br>
            <a:r>
              <a:rPr lang="en-AU" sz="6600" b="1" dirty="0"/>
              <a:t>PE with Mrs Hicks</a:t>
            </a:r>
            <a:br>
              <a:rPr lang="en-AU" sz="6600" b="1" dirty="0"/>
            </a:br>
            <a:endParaRPr lang="en-AU" sz="6600" b="1" dirty="0"/>
          </a:p>
        </p:txBody>
      </p:sp>
      <p:pic>
        <p:nvPicPr>
          <p:cNvPr id="4" name="Content Placeholder 3" descr="File:Youth-soccer-indiana.jpg - Wikipedia"/>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9175" y="1828799"/>
            <a:ext cx="5247390" cy="2978419"/>
          </a:xfrm>
        </p:spPr>
      </p:pic>
      <p:pic>
        <p:nvPicPr>
          <p:cNvPr id="7" name="Picture 6" descr="School Sports Day | Sports day at Leigham School | Graham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399" y="4190606"/>
            <a:ext cx="2722896" cy="2042172"/>
          </a:xfrm>
          <a:prstGeom prst="rect">
            <a:avLst/>
          </a:prstGeom>
        </p:spPr>
      </p:pic>
      <p:sp>
        <p:nvSpPr>
          <p:cNvPr id="3" name="TextBox 2"/>
          <p:cNvSpPr txBox="1"/>
          <p:nvPr/>
        </p:nvSpPr>
        <p:spPr>
          <a:xfrm>
            <a:off x="1166309" y="1661728"/>
            <a:ext cx="9865732" cy="2831544"/>
          </a:xfrm>
          <a:prstGeom prst="rect">
            <a:avLst/>
          </a:prstGeom>
          <a:noFill/>
        </p:spPr>
        <p:txBody>
          <a:bodyPr wrap="square" rtlCol="0">
            <a:spAutoFit/>
          </a:bodyPr>
          <a:lstStyle/>
          <a:p>
            <a:pPr marL="285750" indent="-285750">
              <a:buFont typeface="Arial" panose="020B0604020202020204" pitchFamily="34" charset="0"/>
              <a:buChar char="•"/>
            </a:pPr>
            <a:r>
              <a:rPr lang="en-AU" sz="2000" dirty="0"/>
              <a:t>Class Expectations</a:t>
            </a:r>
          </a:p>
          <a:p>
            <a:pPr marL="285750" indent="-285750">
              <a:buFontTx/>
              <a:buChar char="-"/>
            </a:pPr>
            <a:r>
              <a:rPr lang="en-AU" sz="2000" dirty="0"/>
              <a:t>Participation</a:t>
            </a:r>
          </a:p>
          <a:p>
            <a:pPr marL="285750" indent="-285750">
              <a:buFontTx/>
              <a:buChar char="-"/>
            </a:pPr>
            <a:r>
              <a:rPr lang="en-AU" sz="2000" dirty="0"/>
              <a:t>Sportsmanship</a:t>
            </a:r>
          </a:p>
          <a:p>
            <a:pPr marL="285750" indent="-285750">
              <a:buFontTx/>
              <a:buChar char="-"/>
            </a:pPr>
            <a:r>
              <a:rPr lang="en-AU" sz="2000" dirty="0"/>
              <a:t>Teamwork</a:t>
            </a:r>
          </a:p>
          <a:p>
            <a:pPr marL="285750" indent="-285750">
              <a:buFontTx/>
              <a:buChar char="-"/>
            </a:pPr>
            <a:r>
              <a:rPr lang="en-AU" sz="2000" dirty="0"/>
              <a:t>Have FUN</a:t>
            </a:r>
          </a:p>
          <a:p>
            <a:pPr marL="285750" indent="-285750">
              <a:buFont typeface="Arial" panose="020B0604020202020204" pitchFamily="34" charset="0"/>
              <a:buChar char="•"/>
            </a:pPr>
            <a:r>
              <a:rPr lang="en-AU" sz="2000" dirty="0"/>
              <a:t>Suitable footwear</a:t>
            </a:r>
          </a:p>
          <a:p>
            <a:pPr marL="285750" indent="-285750">
              <a:buFont typeface="Arial" panose="020B0604020202020204" pitchFamily="34" charset="0"/>
              <a:buChar char="•"/>
            </a:pPr>
            <a:r>
              <a:rPr lang="en-AU" sz="2000" dirty="0"/>
              <a:t>Hats</a:t>
            </a:r>
          </a:p>
          <a:p>
            <a:pPr marL="285750" indent="-285750">
              <a:buFont typeface="Arial" panose="020B0604020202020204" pitchFamily="34" charset="0"/>
              <a:buChar char="•"/>
            </a:pPr>
            <a:r>
              <a:rPr lang="en-AU" sz="2000" dirty="0"/>
              <a:t>Drink bottle</a:t>
            </a:r>
          </a:p>
          <a:p>
            <a:pPr marL="285750" indent="-285750">
              <a:buFont typeface="Arial" panose="020B0604020202020204" pitchFamily="34" charset="0"/>
              <a:buChar char="•"/>
            </a:pPr>
            <a:endParaRPr lang="en-AU" dirty="0"/>
          </a:p>
        </p:txBody>
      </p:sp>
    </p:spTree>
    <p:extLst>
      <p:ext uri="{BB962C8B-B14F-4D97-AF65-F5344CB8AC3E}">
        <p14:creationId xmlns:p14="http://schemas.microsoft.com/office/powerpoint/2010/main" val="35780747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030" y="0"/>
            <a:ext cx="10462638" cy="1097280"/>
          </a:xfrm>
        </p:spPr>
        <p:txBody>
          <a:bodyPr>
            <a:normAutofit/>
          </a:bodyPr>
          <a:lstStyle/>
          <a:p>
            <a:r>
              <a:rPr lang="en-AU" sz="6600" i="1" dirty="0">
                <a:solidFill>
                  <a:schemeClr val="tx1"/>
                </a:solidFill>
                <a:latin typeface="Arial Black" panose="020B0A04020102020204" pitchFamily="34" charset="0"/>
              </a:rPr>
              <a:t>Useful Information </a:t>
            </a:r>
          </a:p>
        </p:txBody>
      </p:sp>
      <p:sp>
        <p:nvSpPr>
          <p:cNvPr id="6" name="Text Box 13"/>
          <p:cNvSpPr txBox="1">
            <a:spLocks noChangeArrowheads="1"/>
          </p:cNvSpPr>
          <p:nvPr/>
        </p:nvSpPr>
        <p:spPr bwMode="auto">
          <a:xfrm>
            <a:off x="422030" y="970846"/>
            <a:ext cx="11535507" cy="4572000"/>
          </a:xfrm>
          <a:prstGeom prst="rect">
            <a:avLst/>
          </a:prstGeom>
          <a:solidFill>
            <a:srgbClr val="FFFFFF"/>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pPr marL="457200" marR="0" lvl="0" indent="-457200" algn="l" defTabSz="914400" rtl="0" eaLnBrk="0" fontAlgn="base" latinLnBrk="0" hangingPunct="0">
              <a:lnSpc>
                <a:spcPct val="100000"/>
              </a:lnSpc>
              <a:spcBef>
                <a:spcPct val="0"/>
              </a:spcBef>
              <a:spcAft>
                <a:spcPct val="0"/>
              </a:spcAft>
              <a:buClrTx/>
              <a:buSzPts val="1000"/>
              <a:buFont typeface="Arial" panose="020B0604020202020204" pitchFamily="34" charset="0"/>
              <a:buChar char="•"/>
              <a:tabLst/>
            </a:pPr>
            <a:r>
              <a:rPr kumimoji="0" lang="en-US" altLang="en-US" sz="2800" b="0" i="1" u="none" strike="noStrike" cap="none" normalizeH="0" baseline="0" dirty="0">
                <a:ln>
                  <a:noFill/>
                </a:ln>
                <a:solidFill>
                  <a:srgbClr val="000000"/>
                </a:solidFill>
                <a:effectLst/>
              </a:rPr>
              <a:t>Canteen Orders are Wednesday</a:t>
            </a:r>
            <a:endParaRPr lang="en-AU" altLang="en-US" sz="2800" i="1" dirty="0">
              <a:solidFill>
                <a:srgbClr val="000000"/>
              </a:solidFill>
            </a:endParaRPr>
          </a:p>
          <a:p>
            <a:pPr marL="457200" marR="0" lvl="0" indent="-457200" algn="l" defTabSz="914400" rtl="0" eaLnBrk="0" fontAlgn="base" latinLnBrk="0" hangingPunct="0">
              <a:lnSpc>
                <a:spcPct val="100000"/>
              </a:lnSpc>
              <a:spcBef>
                <a:spcPct val="0"/>
              </a:spcBef>
              <a:spcAft>
                <a:spcPct val="0"/>
              </a:spcAft>
              <a:buClrTx/>
              <a:buSzPts val="1000"/>
              <a:buFont typeface="Arial" panose="020B0604020202020204" pitchFamily="34" charset="0"/>
              <a:buChar char="•"/>
              <a:tabLst/>
            </a:pPr>
            <a:r>
              <a:rPr kumimoji="0" lang="en-US" altLang="en-US" sz="2800" b="0" i="1" u="none" strike="noStrike" cap="none" normalizeH="0" baseline="0" dirty="0">
                <a:ln>
                  <a:noFill/>
                </a:ln>
                <a:solidFill>
                  <a:srgbClr val="000000"/>
                </a:solidFill>
                <a:effectLst/>
              </a:rPr>
              <a:t>Asthma: Children require their own spacer if using their own inhaler at school.</a:t>
            </a:r>
            <a:endParaRPr lang="en-AU" altLang="en-US" sz="2800" i="1" dirty="0">
              <a:solidFill>
                <a:srgbClr val="000000"/>
              </a:solidFill>
            </a:endParaRPr>
          </a:p>
          <a:p>
            <a:pPr marL="457200" marR="0" lvl="0" indent="-457200" algn="l" defTabSz="914400" rtl="0" eaLnBrk="0" fontAlgn="base" latinLnBrk="0" hangingPunct="0">
              <a:lnSpc>
                <a:spcPct val="100000"/>
              </a:lnSpc>
              <a:spcBef>
                <a:spcPct val="0"/>
              </a:spcBef>
              <a:spcAft>
                <a:spcPct val="0"/>
              </a:spcAft>
              <a:buClrTx/>
              <a:buSzPts val="1000"/>
              <a:buFont typeface="Arial" panose="020B0604020202020204" pitchFamily="34" charset="0"/>
              <a:buChar char="•"/>
              <a:tabLst/>
            </a:pPr>
            <a:r>
              <a:rPr kumimoji="0" lang="en-US" altLang="en-US" sz="2800" b="0" i="1" u="none" strike="noStrike" cap="none" normalizeH="0" baseline="0" dirty="0">
                <a:ln>
                  <a:noFill/>
                </a:ln>
                <a:solidFill>
                  <a:srgbClr val="000000"/>
                </a:solidFill>
                <a:effectLst/>
              </a:rPr>
              <a:t>Due to children with allergies please try to avoid foods containing nuts and try to limit wrappers to help our environment. </a:t>
            </a:r>
            <a:endParaRPr lang="en-AU" altLang="en-US" sz="2800" i="1" dirty="0">
              <a:solidFill>
                <a:srgbClr val="000000"/>
              </a:solidFill>
            </a:endParaRPr>
          </a:p>
          <a:p>
            <a:pPr marL="457200" marR="0" lvl="0" indent="-457200" algn="l" defTabSz="914400" rtl="0" eaLnBrk="0" fontAlgn="base" latinLnBrk="0" hangingPunct="0">
              <a:lnSpc>
                <a:spcPct val="100000"/>
              </a:lnSpc>
              <a:spcBef>
                <a:spcPct val="0"/>
              </a:spcBef>
              <a:spcAft>
                <a:spcPct val="0"/>
              </a:spcAft>
              <a:buClrTx/>
              <a:buSzPts val="1000"/>
              <a:buFont typeface="Arial" panose="020B0604020202020204" pitchFamily="34" charset="0"/>
              <a:buChar char="•"/>
              <a:tabLst/>
            </a:pPr>
            <a:r>
              <a:rPr kumimoji="0" lang="en-US" altLang="en-US" sz="2800" b="0" i="1" u="none" strike="noStrike" cap="none" normalizeH="0" baseline="0" dirty="0">
                <a:ln>
                  <a:noFill/>
                </a:ln>
                <a:solidFill>
                  <a:srgbClr val="000000"/>
                </a:solidFill>
                <a:effectLst/>
              </a:rPr>
              <a:t>Please check your child’s hair regularly to help control lice infestation.</a:t>
            </a:r>
            <a:endParaRPr lang="en-AU" altLang="en-US" sz="2800" i="1" dirty="0">
              <a:solidFill>
                <a:srgbClr val="000000"/>
              </a:solidFill>
            </a:endParaRPr>
          </a:p>
          <a:p>
            <a:pPr marL="457200" marR="0" lvl="0" indent="-457200" algn="l" defTabSz="914400" rtl="0" eaLnBrk="0" fontAlgn="base" latinLnBrk="0" hangingPunct="0">
              <a:lnSpc>
                <a:spcPct val="100000"/>
              </a:lnSpc>
              <a:spcBef>
                <a:spcPct val="0"/>
              </a:spcBef>
              <a:spcAft>
                <a:spcPct val="0"/>
              </a:spcAft>
              <a:buClrTx/>
              <a:buSzPts val="1000"/>
              <a:buFont typeface="Arial" panose="020B0604020202020204" pitchFamily="34" charset="0"/>
              <a:buChar char="•"/>
              <a:tabLst/>
            </a:pPr>
            <a:r>
              <a:rPr kumimoji="0" lang="en-US" altLang="en-US" sz="2800" b="0" i="1" u="none" strike="noStrike" cap="none" normalizeH="0" baseline="0" dirty="0">
                <a:ln>
                  <a:noFill/>
                </a:ln>
                <a:solidFill>
                  <a:srgbClr val="000000"/>
                </a:solidFill>
                <a:effectLst/>
              </a:rPr>
              <a:t>Hats are required this term</a:t>
            </a:r>
            <a:r>
              <a:rPr kumimoji="0" lang="en-US" altLang="en-US" sz="2800" b="0" i="1" u="none" strike="noStrike" cap="none" normalizeH="0" dirty="0">
                <a:ln>
                  <a:noFill/>
                </a:ln>
                <a:solidFill>
                  <a:srgbClr val="000000"/>
                </a:solidFill>
                <a:effectLst/>
              </a:rPr>
              <a:t> and again in term 4.</a:t>
            </a:r>
            <a:endParaRPr lang="en-AU" altLang="en-US" sz="2800" i="1" dirty="0">
              <a:solidFill>
                <a:srgbClr val="000000"/>
              </a:solidFill>
            </a:endParaRPr>
          </a:p>
          <a:p>
            <a:pPr marL="457200" marR="0" lvl="0" indent="-457200" algn="l" defTabSz="914400" rtl="0" eaLnBrk="0" fontAlgn="base" latinLnBrk="0" hangingPunct="0">
              <a:lnSpc>
                <a:spcPct val="100000"/>
              </a:lnSpc>
              <a:spcBef>
                <a:spcPct val="0"/>
              </a:spcBef>
              <a:spcAft>
                <a:spcPct val="0"/>
              </a:spcAft>
              <a:buClrTx/>
              <a:buSzPts val="1000"/>
              <a:buFont typeface="Arial" panose="020B0604020202020204" pitchFamily="34" charset="0"/>
              <a:buChar char="•"/>
              <a:tabLst/>
            </a:pPr>
            <a:r>
              <a:rPr kumimoji="0" lang="en-US" altLang="en-US" sz="2800" b="0" i="1" u="none" strike="noStrike" cap="none" normalizeH="0" baseline="0" dirty="0">
                <a:ln>
                  <a:noFill/>
                </a:ln>
                <a:solidFill>
                  <a:srgbClr val="000000"/>
                </a:solidFill>
                <a:effectLst/>
              </a:rPr>
              <a:t>Students are encouraged to bring a water bottle each day.</a:t>
            </a:r>
            <a:endParaRPr lang="en-AU" altLang="en-US" sz="2800" i="1" dirty="0">
              <a:solidFill>
                <a:srgbClr val="000000"/>
              </a:solidFill>
            </a:endParaRPr>
          </a:p>
          <a:p>
            <a:pPr marL="457200" marR="0" lvl="0" indent="-457200" algn="l" defTabSz="914400" rtl="0" eaLnBrk="0" fontAlgn="base" latinLnBrk="0" hangingPunct="0">
              <a:lnSpc>
                <a:spcPct val="100000"/>
              </a:lnSpc>
              <a:spcBef>
                <a:spcPct val="0"/>
              </a:spcBef>
              <a:spcAft>
                <a:spcPct val="0"/>
              </a:spcAft>
              <a:buClrTx/>
              <a:buSzPts val="1000"/>
              <a:buFont typeface="Arial" panose="020B0604020202020204" pitchFamily="34" charset="0"/>
              <a:buChar char="•"/>
              <a:tabLst/>
            </a:pPr>
            <a:r>
              <a:rPr lang="en-AU" altLang="en-US" sz="2800" i="1" dirty="0">
                <a:solidFill>
                  <a:srgbClr val="000000"/>
                </a:solidFill>
              </a:rPr>
              <a:t>Breakfast club is on a Wednesday morning from 8.00 for students only at the moment. Families will be informed when this will change. </a:t>
            </a:r>
            <a:endParaRPr lang="en-AU" altLang="en-US" sz="900" dirty="0">
              <a:solidFill>
                <a:srgbClr val="000000"/>
              </a:solidFill>
            </a:endParaRPr>
          </a:p>
          <a:p>
            <a:pPr marL="457200" marR="0" lvl="0" indent="-457200" algn="l" defTabSz="914400" rtl="0" eaLnBrk="0" fontAlgn="base" latinLnBrk="0" hangingPunct="0">
              <a:lnSpc>
                <a:spcPct val="100000"/>
              </a:lnSpc>
              <a:spcBef>
                <a:spcPct val="0"/>
              </a:spcBef>
              <a:spcAft>
                <a:spcPct val="0"/>
              </a:spcAft>
              <a:buClrTx/>
              <a:buSzPts val="1000"/>
              <a:buFont typeface="Arial" panose="020B0604020202020204" pitchFamily="34" charset="0"/>
              <a:buChar char="•"/>
              <a:tabLst/>
            </a:pPr>
            <a:r>
              <a:rPr lang="en-AU" altLang="en-US" sz="2800" i="1" dirty="0">
                <a:solidFill>
                  <a:srgbClr val="000000"/>
                </a:solidFill>
              </a:rPr>
              <a:t>Reading club is in the library from 8:00 on Monday and Tuesday. And walk to school is on Thursday, meeting at Garden Gully at 8:00 too.</a:t>
            </a:r>
            <a:endParaRPr lang="en-AU" altLang="en-US" sz="8000" i="1" dirty="0">
              <a:solidFill>
                <a:srgbClr val="000000"/>
              </a:solidFill>
            </a:endParaRPr>
          </a:p>
        </p:txBody>
      </p:sp>
    </p:spTree>
    <p:extLst>
      <p:ext uri="{BB962C8B-B14F-4D97-AF65-F5344CB8AC3E}">
        <p14:creationId xmlns:p14="http://schemas.microsoft.com/office/powerpoint/2010/main" val="12105562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608" y="231771"/>
            <a:ext cx="10633165" cy="1450757"/>
          </a:xfrm>
        </p:spPr>
        <p:txBody>
          <a:bodyPr>
            <a:normAutofit/>
          </a:bodyPr>
          <a:lstStyle/>
          <a:p>
            <a:r>
              <a:rPr lang="en-AU" sz="6000" i="1" dirty="0">
                <a:latin typeface="Arial Black" panose="020B0A04020102020204" pitchFamily="34" charset="0"/>
              </a:rPr>
              <a:t>More Useful Information</a:t>
            </a:r>
          </a:p>
        </p:txBody>
      </p:sp>
      <p:sp>
        <p:nvSpPr>
          <p:cNvPr id="4" name="Text Box 13"/>
          <p:cNvSpPr txBox="1">
            <a:spLocks noGrp="1" noChangeArrowheads="1"/>
          </p:cNvSpPr>
          <p:nvPr>
            <p:ph idx="1"/>
          </p:nvPr>
        </p:nvSpPr>
        <p:spPr bwMode="auto">
          <a:xfrm>
            <a:off x="554608" y="1769938"/>
            <a:ext cx="9831170" cy="4393795"/>
          </a:xfrm>
          <a:prstGeom prst="rect">
            <a:avLst/>
          </a:prstGeom>
          <a:solidFill>
            <a:srgbClr val="FFFFFF"/>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normAutofit fontScale="62500" lnSpcReduction="20000"/>
          </a:bodyPr>
          <a:lstStyle/>
          <a:p>
            <a:pPr marL="0" marR="0" lvl="0" indent="0" algn="l" defTabSz="914400" rtl="0" eaLnBrk="0" fontAlgn="base" latinLnBrk="0" hangingPunct="0">
              <a:lnSpc>
                <a:spcPct val="100000"/>
              </a:lnSpc>
              <a:spcBef>
                <a:spcPct val="0"/>
              </a:spcBef>
              <a:spcAft>
                <a:spcPct val="0"/>
              </a:spcAft>
              <a:buClrTx/>
              <a:buSzPts val="1000"/>
              <a:tabLst/>
            </a:pPr>
            <a:endParaRPr kumimoji="0" lang="en-AU" altLang="en-US" sz="1000" b="0" u="none" strike="noStrike" cap="none" normalizeH="0" baseline="0" dirty="0">
              <a:ln>
                <a:noFill/>
              </a:ln>
              <a:solidFill>
                <a:srgbClr val="000000"/>
              </a:solidFill>
              <a:effectLst/>
              <a:latin typeface="+mj-lt"/>
            </a:endParaRPr>
          </a:p>
          <a:p>
            <a:r>
              <a:rPr lang="en-AU" sz="3600" dirty="0">
                <a:solidFill>
                  <a:schemeClr val="tx1"/>
                </a:solidFill>
                <a:latin typeface="+mj-lt"/>
              </a:rPr>
              <a:t>Newsletters will be emailed on a Wednesday, please read with your child.</a:t>
            </a:r>
            <a:endParaRPr lang="en-AU" sz="3600" dirty="0">
              <a:latin typeface="+mj-lt"/>
            </a:endParaRPr>
          </a:p>
          <a:p>
            <a:r>
              <a:rPr lang="en-AU" sz="3600" dirty="0">
                <a:solidFill>
                  <a:schemeClr val="tx1"/>
                </a:solidFill>
                <a:latin typeface="+mj-lt"/>
              </a:rPr>
              <a:t>Notes will come home occasionally so check your child’s bag.</a:t>
            </a:r>
          </a:p>
          <a:p>
            <a:r>
              <a:rPr lang="en-AU" sz="3600" dirty="0">
                <a:solidFill>
                  <a:schemeClr val="tx1"/>
                </a:solidFill>
                <a:latin typeface="+mj-lt"/>
              </a:rPr>
              <a:t>The school’s Web Page and Facebook both contain extra information and reminders.</a:t>
            </a:r>
            <a:endParaRPr lang="en-AU" sz="3600" dirty="0">
              <a:latin typeface="+mj-lt"/>
            </a:endParaRPr>
          </a:p>
          <a:p>
            <a:r>
              <a:rPr lang="en-AU" sz="3600" dirty="0">
                <a:solidFill>
                  <a:schemeClr val="tx1"/>
                </a:solidFill>
                <a:latin typeface="+mj-lt"/>
              </a:rPr>
              <a:t>For absences- please let the school know by either ringing/ texting on 54436411,  or by logging in on </a:t>
            </a:r>
            <a:r>
              <a:rPr lang="en-AU" sz="3600" dirty="0" err="1">
                <a:solidFill>
                  <a:schemeClr val="tx1"/>
                </a:solidFill>
                <a:latin typeface="+mj-lt"/>
              </a:rPr>
              <a:t>Sentral</a:t>
            </a:r>
            <a:r>
              <a:rPr lang="en-AU" sz="3600" dirty="0">
                <a:solidFill>
                  <a:schemeClr val="tx1"/>
                </a:solidFill>
                <a:latin typeface="+mj-lt"/>
              </a:rPr>
              <a:t> or sending along a note.  </a:t>
            </a:r>
          </a:p>
          <a:p>
            <a:r>
              <a:rPr lang="en-AU" sz="3600" dirty="0">
                <a:solidFill>
                  <a:schemeClr val="tx1"/>
                </a:solidFill>
                <a:latin typeface="+mj-lt"/>
              </a:rPr>
              <a:t>Late arrivals need to sign in at the office. </a:t>
            </a:r>
          </a:p>
          <a:p>
            <a:r>
              <a:rPr lang="en-AU" sz="3600" dirty="0">
                <a:solidFill>
                  <a:schemeClr val="tx1"/>
                </a:solidFill>
                <a:latin typeface="+mj-lt"/>
              </a:rPr>
              <a:t>When sending in money, please put it in an envelope with your child’s name.</a:t>
            </a:r>
          </a:p>
          <a:p>
            <a:r>
              <a:rPr lang="en-AU" sz="3600" dirty="0">
                <a:solidFill>
                  <a:schemeClr val="tx1"/>
                </a:solidFill>
                <a:latin typeface="+mj-lt"/>
              </a:rPr>
              <a:t>A copy of both classes timetable have been attached for you to have a look at.</a:t>
            </a:r>
          </a:p>
          <a:p>
            <a:pPr marL="0" indent="0">
              <a:buNone/>
            </a:pPr>
            <a:r>
              <a:rPr lang="en-AU" dirty="0">
                <a:solidFill>
                  <a:srgbClr val="002060"/>
                </a:solidFill>
              </a:rPr>
              <a:t> </a:t>
            </a:r>
          </a:p>
        </p:txBody>
      </p:sp>
    </p:spTree>
    <p:extLst>
      <p:ext uri="{BB962C8B-B14F-4D97-AF65-F5344CB8AC3E}">
        <p14:creationId xmlns:p14="http://schemas.microsoft.com/office/powerpoint/2010/main" val="8991192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1049867"/>
            <a:ext cx="10500924" cy="818953"/>
          </a:xfrm>
        </p:spPr>
        <p:txBody>
          <a:bodyPr>
            <a:normAutofit fontScale="90000"/>
          </a:bodyPr>
          <a:lstStyle/>
          <a:p>
            <a:pPr algn="ctr"/>
            <a:r>
              <a:rPr lang="en-AU" sz="2800" b="1" dirty="0">
                <a:latin typeface="Arial Black" panose="020B0A04020102020204" pitchFamily="34" charset="0"/>
              </a:rPr>
              <a:t>Timetables for both room are on display in the classroom  and  are in the term newsletters </a:t>
            </a:r>
            <a:r>
              <a:rPr lang="en-AU" sz="2800" b="1" dirty="0" smtClean="0">
                <a:latin typeface="Arial Black" panose="020B0A04020102020204" pitchFamily="34" charset="0"/>
              </a:rPr>
              <a:t>so </a:t>
            </a:r>
            <a:r>
              <a:rPr lang="en-AU" sz="2800" b="1" dirty="0">
                <a:latin typeface="Arial Black" panose="020B0A04020102020204" pitchFamily="34" charset="0"/>
              </a:rPr>
              <a:t>that the students know which days they have specialist subjects </a:t>
            </a:r>
            <a:br>
              <a:rPr lang="en-AU" sz="2800" b="1" dirty="0">
                <a:latin typeface="Arial Black" panose="020B0A04020102020204" pitchFamily="34" charset="0"/>
              </a:rPr>
            </a:br>
            <a:endParaRPr lang="en-AU" sz="2800" b="1" dirty="0">
              <a:latin typeface="Arial Black" panose="020B0A040201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1343" y="1751252"/>
            <a:ext cx="6366579" cy="3949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 name="Picture 3"/>
          <p:cNvPicPr>
            <a:picLocks noChangeAspect="1"/>
          </p:cNvPicPr>
          <p:nvPr/>
        </p:nvPicPr>
        <p:blipFill>
          <a:blip r:embed="rId3"/>
          <a:stretch>
            <a:fillRect/>
          </a:stretch>
        </p:blipFill>
        <p:spPr>
          <a:xfrm>
            <a:off x="377032" y="2070456"/>
            <a:ext cx="4984311" cy="3630083"/>
          </a:xfrm>
          <a:prstGeom prst="rect">
            <a:avLst/>
          </a:prstGeom>
        </p:spPr>
      </p:pic>
    </p:spTree>
    <p:extLst>
      <p:ext uri="{BB962C8B-B14F-4D97-AF65-F5344CB8AC3E}">
        <p14:creationId xmlns:p14="http://schemas.microsoft.com/office/powerpoint/2010/main" val="8986393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0507"/>
            <a:ext cx="10446520" cy="648579"/>
          </a:xfrm>
        </p:spPr>
        <p:txBody>
          <a:bodyPr>
            <a:noAutofit/>
          </a:bodyPr>
          <a:lstStyle/>
          <a:p>
            <a:r>
              <a:rPr lang="en-AU" sz="6000" b="1" i="1" dirty="0">
                <a:solidFill>
                  <a:schemeClr val="tx1"/>
                </a:solidFill>
              </a:rPr>
              <a:t>Social Competencies</a:t>
            </a:r>
          </a:p>
        </p:txBody>
      </p:sp>
      <p:sp>
        <p:nvSpPr>
          <p:cNvPr id="3" name="Content Placeholder 2"/>
          <p:cNvSpPr>
            <a:spLocks noGrp="1"/>
          </p:cNvSpPr>
          <p:nvPr>
            <p:ph idx="1"/>
          </p:nvPr>
        </p:nvSpPr>
        <p:spPr>
          <a:xfrm>
            <a:off x="339635" y="940527"/>
            <a:ext cx="11469189" cy="5760720"/>
          </a:xfrm>
        </p:spPr>
        <p:txBody>
          <a:bodyPr>
            <a:noAutofit/>
          </a:bodyPr>
          <a:lstStyle/>
          <a:p>
            <a:r>
              <a:rPr lang="en-AU" sz="2800" dirty="0">
                <a:solidFill>
                  <a:schemeClr val="tx1"/>
                </a:solidFill>
              </a:rPr>
              <a:t>Our school’s approach to developing social competency is based on Wilson </a:t>
            </a:r>
            <a:r>
              <a:rPr lang="en-AU" sz="2800" dirty="0" err="1">
                <a:solidFill>
                  <a:schemeClr val="tx1"/>
                </a:solidFill>
              </a:rPr>
              <a:t>McCaskills</a:t>
            </a:r>
            <a:r>
              <a:rPr lang="en-AU" sz="2800" dirty="0">
                <a:solidFill>
                  <a:schemeClr val="tx1"/>
                </a:solidFill>
              </a:rPr>
              <a:t> ‘Play is the Way’</a:t>
            </a:r>
          </a:p>
          <a:p>
            <a:pPr marL="0" indent="0">
              <a:buNone/>
            </a:pPr>
            <a:r>
              <a:rPr lang="en-AU" sz="2800" dirty="0">
                <a:solidFill>
                  <a:schemeClr val="tx1"/>
                </a:solidFill>
              </a:rPr>
              <a:t> Wilson’s approach aims at teaching children to be –</a:t>
            </a:r>
          </a:p>
          <a:p>
            <a:r>
              <a:rPr lang="en-AU" sz="2800" dirty="0">
                <a:solidFill>
                  <a:schemeClr val="tx1"/>
                </a:solidFill>
              </a:rPr>
              <a:t>independent, </a:t>
            </a:r>
          </a:p>
          <a:p>
            <a:r>
              <a:rPr lang="en-AU" sz="2800" dirty="0">
                <a:solidFill>
                  <a:schemeClr val="tx1"/>
                </a:solidFill>
              </a:rPr>
              <a:t>self-managing, </a:t>
            </a:r>
          </a:p>
          <a:p>
            <a:r>
              <a:rPr lang="en-AU" sz="2800" dirty="0">
                <a:solidFill>
                  <a:schemeClr val="tx1"/>
                </a:solidFill>
              </a:rPr>
              <a:t>self motivated </a:t>
            </a:r>
            <a:r>
              <a:rPr lang="en-AU" sz="2800" dirty="0" smtClean="0">
                <a:solidFill>
                  <a:schemeClr val="tx1"/>
                </a:solidFill>
              </a:rPr>
              <a:t>learners, </a:t>
            </a:r>
            <a:r>
              <a:rPr lang="en-AU" sz="2800" dirty="0" smtClean="0"/>
              <a:t>who </a:t>
            </a:r>
            <a:r>
              <a:rPr lang="en-AU" sz="2800" dirty="0"/>
              <a:t>are </a:t>
            </a:r>
            <a:r>
              <a:rPr lang="en-AU" sz="2800" dirty="0">
                <a:solidFill>
                  <a:schemeClr val="tx1"/>
                </a:solidFill>
              </a:rPr>
              <a:t>able to get along and show empathy </a:t>
            </a:r>
            <a:endParaRPr lang="en-AU" sz="2800" dirty="0"/>
          </a:p>
          <a:p>
            <a:pPr marL="0" indent="0">
              <a:buNone/>
            </a:pPr>
            <a:r>
              <a:rPr lang="en-AU" sz="2800" dirty="0">
                <a:solidFill>
                  <a:schemeClr val="tx1"/>
                </a:solidFill>
              </a:rPr>
              <a:t> We teach these skills through play, discussions and by using a consistent language. </a:t>
            </a:r>
          </a:p>
          <a:p>
            <a:pPr marL="0" indent="0">
              <a:buNone/>
            </a:pPr>
            <a:endParaRPr lang="en-AU" sz="2800" dirty="0">
              <a:solidFill>
                <a:schemeClr val="tx1"/>
              </a:solidFill>
            </a:endParaRPr>
          </a:p>
          <a:p>
            <a:endParaRPr lang="en-AU" sz="2800" dirty="0">
              <a:solidFill>
                <a:schemeClr val="tx1"/>
              </a:solidFill>
            </a:endParaRPr>
          </a:p>
        </p:txBody>
      </p:sp>
      <p:pic>
        <p:nvPicPr>
          <p:cNvPr id="2050" name="Picture 2" descr="Image result for wilson mccaski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8883" y="1683230"/>
            <a:ext cx="3078669" cy="1553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7881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910019"/>
          </a:xfrm>
        </p:spPr>
        <p:txBody>
          <a:bodyPr/>
          <a:lstStyle/>
          <a:p>
            <a:r>
              <a:rPr lang="en-AU" altLang="en-US" dirty="0">
                <a:latin typeface="+mn-lt"/>
              </a:rPr>
              <a:t>Beliefs behind The Game Factory.</a:t>
            </a:r>
            <a:endParaRPr lang="en-AU" dirty="0">
              <a:latin typeface="+mn-lt"/>
            </a:endParaRPr>
          </a:p>
        </p:txBody>
      </p:sp>
      <p:sp>
        <p:nvSpPr>
          <p:cNvPr id="3" name="Content Placeholder 2"/>
          <p:cNvSpPr>
            <a:spLocks noGrp="1"/>
          </p:cNvSpPr>
          <p:nvPr>
            <p:ph idx="1"/>
          </p:nvPr>
        </p:nvSpPr>
        <p:spPr>
          <a:xfrm>
            <a:off x="462844" y="1196622"/>
            <a:ext cx="11401778" cy="5000978"/>
          </a:xfrm>
        </p:spPr>
        <p:txBody>
          <a:bodyPr>
            <a:normAutofit fontScale="92500" lnSpcReduction="10000"/>
          </a:bodyPr>
          <a:lstStyle/>
          <a:p>
            <a:pPr marL="0" indent="0">
              <a:lnSpc>
                <a:spcPct val="80000"/>
              </a:lnSpc>
              <a:buNone/>
            </a:pPr>
            <a:r>
              <a:rPr lang="en-AU" altLang="en-US" b="1" dirty="0" smtClean="0">
                <a:latin typeface="Times New Roman" panose="02020603050405020304" pitchFamily="18" charset="0"/>
                <a:cs typeface="Times New Roman" panose="02020603050405020304" pitchFamily="18" charset="0"/>
              </a:rPr>
              <a:t>A </a:t>
            </a:r>
            <a:r>
              <a:rPr lang="en-AU" altLang="en-US" b="1" dirty="0">
                <a:latin typeface="Times New Roman" panose="02020603050405020304" pitchFamily="18" charset="0"/>
                <a:cs typeface="Times New Roman" panose="02020603050405020304" pitchFamily="18" charset="0"/>
              </a:rPr>
              <a:t>child’s well-being and success in later life rests on the five pillars of emotional intelligence.</a:t>
            </a:r>
          </a:p>
          <a:p>
            <a:pPr>
              <a:lnSpc>
                <a:spcPct val="80000"/>
              </a:lnSpc>
              <a:buNone/>
            </a:pPr>
            <a:r>
              <a:rPr lang="en-AU" altLang="en-US" b="1" dirty="0">
                <a:latin typeface="Times New Roman" panose="02020603050405020304" pitchFamily="18" charset="0"/>
                <a:cs typeface="Times New Roman" panose="02020603050405020304" pitchFamily="18" charset="0"/>
              </a:rPr>
              <a:t>       - An awareness of others (Empathy)</a:t>
            </a:r>
          </a:p>
          <a:p>
            <a:pPr>
              <a:lnSpc>
                <a:spcPct val="80000"/>
              </a:lnSpc>
              <a:buNone/>
            </a:pPr>
            <a:r>
              <a:rPr lang="en-AU" altLang="en-US" b="1" dirty="0">
                <a:latin typeface="Times New Roman" panose="02020603050405020304" pitchFamily="18" charset="0"/>
                <a:cs typeface="Times New Roman" panose="02020603050405020304" pitchFamily="18" charset="0"/>
              </a:rPr>
              <a:t>       - Self Control, </a:t>
            </a:r>
          </a:p>
          <a:p>
            <a:pPr>
              <a:lnSpc>
                <a:spcPct val="80000"/>
              </a:lnSpc>
              <a:buNone/>
            </a:pPr>
            <a:r>
              <a:rPr lang="en-AU" altLang="en-US" b="1" dirty="0">
                <a:latin typeface="Times New Roman" panose="02020603050405020304" pitchFamily="18" charset="0"/>
                <a:cs typeface="Times New Roman" panose="02020603050405020304" pitchFamily="18" charset="0"/>
              </a:rPr>
              <a:t>       - Self Awareness, </a:t>
            </a:r>
          </a:p>
          <a:p>
            <a:pPr>
              <a:lnSpc>
                <a:spcPct val="80000"/>
              </a:lnSpc>
              <a:buNone/>
            </a:pPr>
            <a:r>
              <a:rPr lang="en-AU" altLang="en-US" b="1" dirty="0">
                <a:latin typeface="Times New Roman" panose="02020603050405020304" pitchFamily="18" charset="0"/>
                <a:cs typeface="Times New Roman" panose="02020603050405020304" pitchFamily="18" charset="0"/>
              </a:rPr>
              <a:t>       - Self Motivation and </a:t>
            </a:r>
          </a:p>
          <a:p>
            <a:pPr>
              <a:lnSpc>
                <a:spcPct val="80000"/>
              </a:lnSpc>
              <a:buNone/>
            </a:pPr>
            <a:r>
              <a:rPr lang="en-AU" altLang="en-US" b="1" dirty="0">
                <a:latin typeface="Times New Roman" panose="02020603050405020304" pitchFamily="18" charset="0"/>
                <a:cs typeface="Times New Roman" panose="02020603050405020304" pitchFamily="18" charset="0"/>
              </a:rPr>
              <a:t>       - Managing Relations.</a:t>
            </a:r>
          </a:p>
          <a:p>
            <a:pPr>
              <a:lnSpc>
                <a:spcPct val="80000"/>
              </a:lnSpc>
            </a:pPr>
            <a:r>
              <a:rPr lang="en-AU" altLang="en-US" b="1" dirty="0" smtClean="0">
                <a:latin typeface="Times New Roman" panose="02020603050405020304" pitchFamily="18" charset="0"/>
                <a:cs typeface="Times New Roman" panose="02020603050405020304" pitchFamily="18" charset="0"/>
              </a:rPr>
              <a:t>We </a:t>
            </a:r>
            <a:r>
              <a:rPr lang="en-AU" altLang="en-US" b="1" dirty="0">
                <a:latin typeface="Times New Roman" panose="02020603050405020304" pitchFamily="18" charset="0"/>
                <a:cs typeface="Times New Roman" panose="02020603050405020304" pitchFamily="18" charset="0"/>
              </a:rPr>
              <a:t>cannot leave the learning of emotional intelligence and social competence to chance. </a:t>
            </a:r>
          </a:p>
          <a:p>
            <a:pPr>
              <a:lnSpc>
                <a:spcPct val="80000"/>
              </a:lnSpc>
            </a:pPr>
            <a:r>
              <a:rPr lang="en-AU" altLang="en-US" b="1" dirty="0">
                <a:latin typeface="Times New Roman" panose="02020603050405020304" pitchFamily="18" charset="0"/>
                <a:cs typeface="Times New Roman" panose="02020603050405020304" pitchFamily="18" charset="0"/>
              </a:rPr>
              <a:t>We need to make social competence an emotional intelligence an integral part of the curriculum.</a:t>
            </a:r>
          </a:p>
          <a:p>
            <a:pPr>
              <a:lnSpc>
                <a:spcPct val="80000"/>
              </a:lnSpc>
            </a:pPr>
            <a:r>
              <a:rPr lang="en-AU" altLang="en-US" b="1" dirty="0">
                <a:latin typeface="Times New Roman" panose="02020603050405020304" pitchFamily="18" charset="0"/>
                <a:cs typeface="Times New Roman" panose="02020603050405020304" pitchFamily="18" charset="0"/>
              </a:rPr>
              <a:t>It </a:t>
            </a:r>
            <a:r>
              <a:rPr lang="en-AU" altLang="en-US" b="1" dirty="0" err="1" smtClean="0">
                <a:latin typeface="Times New Roman" panose="02020603050405020304" pitchFamily="18" charset="0"/>
                <a:cs typeface="Times New Roman" panose="02020603050405020304" pitchFamily="18" charset="0"/>
              </a:rPr>
              <a:t>take.s</a:t>
            </a:r>
            <a:r>
              <a:rPr lang="en-AU" altLang="en-US" b="1" dirty="0" smtClean="0">
                <a:latin typeface="Times New Roman" panose="02020603050405020304" pitchFamily="18" charset="0"/>
                <a:cs typeface="Times New Roman" panose="02020603050405020304" pitchFamily="18" charset="0"/>
              </a:rPr>
              <a:t> </a:t>
            </a:r>
            <a:r>
              <a:rPr lang="en-AU" altLang="en-US" b="1" dirty="0">
                <a:latin typeface="Times New Roman" panose="02020603050405020304" pitchFamily="18" charset="0"/>
                <a:cs typeface="Times New Roman" panose="02020603050405020304" pitchFamily="18" charset="0"/>
              </a:rPr>
              <a:t>time to develop these skills. Children learn best by doing and through </a:t>
            </a:r>
            <a:r>
              <a:rPr lang="en-AU" altLang="en-US" b="1" dirty="0" smtClean="0">
                <a:latin typeface="Times New Roman" panose="02020603050405020304" pitchFamily="18" charset="0"/>
                <a:cs typeface="Times New Roman" panose="02020603050405020304" pitchFamily="18" charset="0"/>
              </a:rPr>
              <a:t>small </a:t>
            </a:r>
            <a:r>
              <a:rPr lang="en-AU" altLang="en-US" b="1" dirty="0">
                <a:latin typeface="Times New Roman" panose="02020603050405020304" pitchFamily="18" charset="0"/>
                <a:cs typeface="Times New Roman" panose="02020603050405020304" pitchFamily="18" charset="0"/>
              </a:rPr>
              <a:t>lessons over many </a:t>
            </a:r>
            <a:r>
              <a:rPr lang="en-AU" altLang="en-US" b="1" dirty="0" smtClean="0">
                <a:latin typeface="Times New Roman" panose="02020603050405020304" pitchFamily="18" charset="0"/>
                <a:cs typeface="Times New Roman" panose="02020603050405020304" pitchFamily="18" charset="0"/>
              </a:rPr>
              <a:t>years</a:t>
            </a:r>
          </a:p>
          <a:p>
            <a:pPr>
              <a:lnSpc>
                <a:spcPct val="80000"/>
              </a:lnSpc>
            </a:pPr>
            <a:r>
              <a:rPr lang="en-AU" altLang="en-US" b="1" dirty="0" smtClean="0">
                <a:latin typeface="Times New Roman" panose="02020603050405020304" pitchFamily="18" charset="0"/>
                <a:cs typeface="Times New Roman" panose="02020603050405020304" pitchFamily="18" charset="0"/>
              </a:rPr>
              <a:t>The program does this through</a:t>
            </a:r>
          </a:p>
          <a:p>
            <a:pPr>
              <a:lnSpc>
                <a:spcPct val="80000"/>
              </a:lnSpc>
            </a:pPr>
            <a:r>
              <a:rPr lang="en-AU" altLang="en-US" b="1" dirty="0" smtClean="0">
                <a:latin typeface="Times New Roman" panose="02020603050405020304" pitchFamily="18" charset="0"/>
                <a:cs typeface="Times New Roman" panose="02020603050405020304" pitchFamily="18" charset="0"/>
              </a:rPr>
              <a:t>1. Games- which help students learn to work together and learn the pillars of success and </a:t>
            </a:r>
          </a:p>
          <a:p>
            <a:pPr>
              <a:lnSpc>
                <a:spcPct val="80000"/>
              </a:lnSpc>
            </a:pPr>
            <a:r>
              <a:rPr lang="en-AU" altLang="en-US" b="1" dirty="0" smtClean="0">
                <a:latin typeface="Times New Roman" panose="02020603050405020304" pitchFamily="18" charset="0"/>
                <a:cs typeface="Times New Roman" panose="02020603050405020304" pitchFamily="18" charset="0"/>
              </a:rPr>
              <a:t>2. The consistent use of questioning and language.</a:t>
            </a:r>
          </a:p>
          <a:p>
            <a:pPr>
              <a:lnSpc>
                <a:spcPct val="80000"/>
              </a:lnSpc>
            </a:pPr>
            <a:r>
              <a:rPr lang="en-AU" altLang="en-US" b="1" dirty="0" smtClean="0">
                <a:latin typeface="Times New Roman" panose="02020603050405020304" pitchFamily="18" charset="0"/>
                <a:cs typeface="Times New Roman" panose="02020603050405020304" pitchFamily="18" charset="0"/>
              </a:rPr>
              <a:t>‘Children aren’t made of China’ by Wilson </a:t>
            </a:r>
            <a:r>
              <a:rPr lang="en-AU" altLang="en-US" b="1" dirty="0" err="1" smtClean="0">
                <a:latin typeface="Times New Roman" panose="02020603050405020304" pitchFamily="18" charset="0"/>
                <a:cs typeface="Times New Roman" panose="02020603050405020304" pitchFamily="18" charset="0"/>
              </a:rPr>
              <a:t>McCaskill</a:t>
            </a:r>
            <a:r>
              <a:rPr lang="en-AU" altLang="en-US" b="1" dirty="0">
                <a:latin typeface="Times New Roman" panose="02020603050405020304" pitchFamily="18" charset="0"/>
                <a:cs typeface="Times New Roman" panose="02020603050405020304" pitchFamily="18" charset="0"/>
              </a:rPr>
              <a:t> </a:t>
            </a:r>
            <a:r>
              <a:rPr lang="en-AU" altLang="en-US" b="1" dirty="0" smtClean="0">
                <a:latin typeface="Times New Roman" panose="02020603050405020304" pitchFamily="18" charset="0"/>
                <a:cs typeface="Times New Roman" panose="02020603050405020304" pitchFamily="18" charset="0"/>
              </a:rPr>
              <a:t>– Can be borrowed if interested. </a:t>
            </a:r>
          </a:p>
          <a:p>
            <a:pPr marL="457200" indent="-457200">
              <a:lnSpc>
                <a:spcPct val="80000"/>
              </a:lnSpc>
              <a:buFont typeface="+mj-lt"/>
              <a:buAutoNum type="arabicPeriod"/>
            </a:pPr>
            <a:endParaRPr lang="en-AU" altLang="en-US" b="1" dirty="0"/>
          </a:p>
          <a:p>
            <a:pPr>
              <a:lnSpc>
                <a:spcPct val="80000"/>
              </a:lnSpc>
            </a:pPr>
            <a:endParaRPr lang="en-AU" altLang="en-US" b="1" dirty="0"/>
          </a:p>
        </p:txBody>
      </p:sp>
    </p:spTree>
    <p:extLst>
      <p:ext uri="{BB962C8B-B14F-4D97-AF65-F5344CB8AC3E}">
        <p14:creationId xmlns:p14="http://schemas.microsoft.com/office/powerpoint/2010/main" val="12829199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9955" y="214489"/>
            <a:ext cx="11446933" cy="2646878"/>
          </a:xfrm>
          <a:prstGeom prst="rect">
            <a:avLst/>
          </a:prstGeom>
        </p:spPr>
        <p:txBody>
          <a:bodyPr wrap="square">
            <a:spAutoFit/>
          </a:bodyPr>
          <a:lstStyle/>
          <a:p>
            <a:pPr algn="ctr"/>
            <a:r>
              <a:rPr lang="en-AU" altLang="en-US" sz="3200" dirty="0"/>
              <a:t>Th</a:t>
            </a:r>
            <a:r>
              <a:rPr lang="en-AU" altLang="en-US" sz="3200" b="1" dirty="0"/>
              <a:t>e strength of Wilson’s approach is the power of his words. Used consistently, it strongly encourages students to be self controlled and thoughtful.</a:t>
            </a:r>
          </a:p>
          <a:p>
            <a:pPr algn="ctr"/>
            <a:endParaRPr lang="en-AU" altLang="en-US" dirty="0"/>
          </a:p>
          <a:p>
            <a:pPr algn="ctr"/>
            <a:endParaRPr lang="en-AU" altLang="en-US" sz="1400" dirty="0">
              <a:latin typeface="Bodoni MT Black" panose="02070A03080606020203" pitchFamily="18" charset="0"/>
            </a:endParaRPr>
          </a:p>
          <a:p>
            <a:pPr algn="ctr"/>
            <a:endParaRPr lang="en-AU" altLang="en-US" sz="1400" dirty="0">
              <a:latin typeface="Bodoni MT Black" panose="02070A03080606020203" pitchFamily="18" charset="0"/>
            </a:endParaRPr>
          </a:p>
          <a:p>
            <a:pPr algn="ctr"/>
            <a:endParaRPr lang="en-AU" altLang="en-US" sz="2400" dirty="0">
              <a:latin typeface="Bodoni MT Black" panose="02070A03080606020203" pitchFamily="18" charset="0"/>
            </a:endParaRPr>
          </a:p>
        </p:txBody>
      </p:sp>
      <p:sp>
        <p:nvSpPr>
          <p:cNvPr id="5" name="Rectangle 4"/>
          <p:cNvSpPr/>
          <p:nvPr/>
        </p:nvSpPr>
        <p:spPr>
          <a:xfrm>
            <a:off x="349955" y="1537928"/>
            <a:ext cx="5390208" cy="5262979"/>
          </a:xfrm>
          <a:prstGeom prst="rect">
            <a:avLst/>
          </a:prstGeom>
        </p:spPr>
        <p:txBody>
          <a:bodyPr wrap="square">
            <a:spAutoFit/>
          </a:bodyPr>
          <a:lstStyle/>
          <a:p>
            <a:pPr marL="342900" indent="-342900">
              <a:buFont typeface="Arial" panose="020B0604020202020204" pitchFamily="34" charset="0"/>
              <a:buChar char="•"/>
            </a:pPr>
            <a:r>
              <a:rPr lang="en-AU" altLang="en-US" sz="2400" b="1" dirty="0"/>
              <a:t>I</a:t>
            </a:r>
            <a:r>
              <a:rPr lang="en-AU" altLang="en-US" sz="2400" b="1" dirty="0">
                <a:latin typeface="+mj-lt"/>
              </a:rPr>
              <a:t>s that necessary or unnecessary?</a:t>
            </a:r>
          </a:p>
          <a:p>
            <a:pPr marL="342900" indent="-342900">
              <a:buFont typeface="Arial" panose="020B0604020202020204" pitchFamily="34" charset="0"/>
              <a:buChar char="•"/>
            </a:pPr>
            <a:r>
              <a:rPr lang="en-AU" altLang="en-US" sz="2400" b="1" dirty="0">
                <a:latin typeface="+mj-lt"/>
              </a:rPr>
              <a:t>Is that the right thing or wrong thing to do?</a:t>
            </a:r>
          </a:p>
          <a:p>
            <a:pPr marL="342900" indent="-342900">
              <a:buFont typeface="Arial" panose="020B0604020202020204" pitchFamily="34" charset="0"/>
              <a:buChar char="•"/>
            </a:pPr>
            <a:r>
              <a:rPr lang="en-AU" altLang="en-US" sz="2400" b="1" dirty="0">
                <a:latin typeface="+mj-lt"/>
              </a:rPr>
              <a:t>Are your feelings in charge or is your thinking? </a:t>
            </a:r>
          </a:p>
          <a:p>
            <a:pPr marL="342900" indent="-342900">
              <a:buFont typeface="Arial" panose="020B0604020202020204" pitchFamily="34" charset="0"/>
              <a:buChar char="•"/>
            </a:pPr>
            <a:r>
              <a:rPr lang="en-AU" altLang="en-US" sz="2400" b="1" dirty="0">
                <a:latin typeface="+mj-lt"/>
              </a:rPr>
              <a:t>Are you having a strong moment or a weak one?</a:t>
            </a:r>
          </a:p>
          <a:p>
            <a:pPr marL="342900" indent="-342900">
              <a:buFont typeface="Arial" panose="020B0604020202020204" pitchFamily="34" charset="0"/>
              <a:buChar char="•"/>
            </a:pPr>
            <a:r>
              <a:rPr lang="en-AU" altLang="en-US" sz="2400" b="1" dirty="0">
                <a:latin typeface="+mj-lt"/>
              </a:rPr>
              <a:t>Am I trying to hurt you or help you?</a:t>
            </a:r>
          </a:p>
          <a:p>
            <a:pPr marL="342900" indent="-342900">
              <a:buFont typeface="Arial" panose="020B0604020202020204" pitchFamily="34" charset="0"/>
              <a:buChar char="•"/>
            </a:pPr>
            <a:r>
              <a:rPr lang="en-AU" altLang="en-US" sz="2400" b="1" dirty="0">
                <a:latin typeface="+mj-lt"/>
              </a:rPr>
              <a:t>Are you ready to be your own boss or do you need me to be</a:t>
            </a:r>
            <a:r>
              <a:rPr lang="en-AU" altLang="en-US" sz="2400" b="1" dirty="0" smtClean="0">
                <a:latin typeface="+mj-lt"/>
              </a:rPr>
              <a:t>?</a:t>
            </a:r>
          </a:p>
          <a:p>
            <a:pPr marL="342900" indent="-342900">
              <a:buFont typeface="Arial" panose="020B0604020202020204" pitchFamily="34" charset="0"/>
              <a:buChar char="•"/>
            </a:pPr>
            <a:r>
              <a:rPr lang="en-AU" altLang="en-US" sz="2400" b="1" dirty="0">
                <a:latin typeface="Times New Roman" panose="02020603050405020304" pitchFamily="18" charset="0"/>
                <a:cs typeface="Times New Roman" panose="02020603050405020304" pitchFamily="18" charset="0"/>
              </a:rPr>
              <a:t>‘Children aren’t made of China’ by Wilson </a:t>
            </a:r>
            <a:r>
              <a:rPr lang="en-AU" altLang="en-US" sz="2400" b="1" dirty="0" err="1">
                <a:latin typeface="Times New Roman" panose="02020603050405020304" pitchFamily="18" charset="0"/>
                <a:cs typeface="Times New Roman" panose="02020603050405020304" pitchFamily="18" charset="0"/>
              </a:rPr>
              <a:t>McCaskill</a:t>
            </a:r>
            <a:r>
              <a:rPr lang="en-AU" altLang="en-US" sz="2400" b="1" dirty="0">
                <a:latin typeface="Times New Roman" panose="02020603050405020304" pitchFamily="18" charset="0"/>
                <a:cs typeface="Times New Roman" panose="02020603050405020304" pitchFamily="18" charset="0"/>
              </a:rPr>
              <a:t> – Can be borrowed if interested. </a:t>
            </a:r>
          </a:p>
          <a:p>
            <a:pPr marL="342900" indent="-342900">
              <a:buFont typeface="Arial" panose="020B0604020202020204" pitchFamily="34" charset="0"/>
              <a:buChar char="•"/>
            </a:pPr>
            <a:endParaRPr lang="en-AU" altLang="en-US" sz="2400" b="1" dirty="0">
              <a:latin typeface="+mj-lt"/>
            </a:endParaRPr>
          </a:p>
        </p:txBody>
      </p:sp>
      <p:sp>
        <p:nvSpPr>
          <p:cNvPr id="6" name="Text Box 5"/>
          <p:cNvSpPr txBox="1">
            <a:spLocks noChangeArrowheads="1"/>
          </p:cNvSpPr>
          <p:nvPr/>
        </p:nvSpPr>
        <p:spPr bwMode="auto">
          <a:xfrm>
            <a:off x="6300072" y="2328959"/>
            <a:ext cx="5496816" cy="330859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AU" altLang="en-US" b="1" i="1" dirty="0">
                <a:latin typeface="Footlight MT Light" panose="0204060206030A020304" pitchFamily="18" charset="0"/>
              </a:rPr>
              <a:t>‘Ask questions more than make statements. Questions create interaction and thoughts. Commands seek compliance with no thought.</a:t>
            </a:r>
            <a:r>
              <a:rPr lang="en-AU" altLang="en-US" dirty="0"/>
              <a:t>’</a:t>
            </a:r>
          </a:p>
          <a:p>
            <a:pPr eaLnBrk="1" hangingPunct="1">
              <a:spcBef>
                <a:spcPct val="50000"/>
              </a:spcBef>
              <a:buClrTx/>
              <a:buSzTx/>
              <a:buFontTx/>
              <a:buNone/>
            </a:pPr>
            <a:r>
              <a:rPr lang="en-AU" altLang="en-US" dirty="0"/>
              <a:t>- </a:t>
            </a:r>
            <a:r>
              <a:rPr lang="en-AU" altLang="en-US" sz="2000" b="1" i="1" dirty="0" smtClean="0"/>
              <a:t>Wilson </a:t>
            </a:r>
            <a:r>
              <a:rPr lang="en-AU" altLang="en-US" sz="2000" b="1" i="1" dirty="0" err="1"/>
              <a:t>McCaskill</a:t>
            </a:r>
            <a:endParaRPr lang="en-AU" altLang="en-US" sz="2000" b="1" i="1" dirty="0"/>
          </a:p>
          <a:p>
            <a:pPr eaLnBrk="1" hangingPunct="1">
              <a:spcBef>
                <a:spcPct val="50000"/>
              </a:spcBef>
              <a:buClrTx/>
              <a:buSzTx/>
              <a:buFontTx/>
              <a:buNone/>
            </a:pPr>
            <a:endParaRPr lang="en-AU" altLang="en-US" sz="1800" b="1" i="1" dirty="0"/>
          </a:p>
        </p:txBody>
      </p:sp>
    </p:spTree>
    <p:extLst>
      <p:ext uri="{BB962C8B-B14F-4D97-AF65-F5344CB8AC3E}">
        <p14:creationId xmlns:p14="http://schemas.microsoft.com/office/powerpoint/2010/main" val="29093185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272" y="1364106"/>
            <a:ext cx="11338560" cy="2485406"/>
          </a:xfrm>
        </p:spPr>
        <p:txBody>
          <a:bodyPr>
            <a:normAutofit/>
          </a:bodyPr>
          <a:lstStyle/>
          <a:p>
            <a:pPr algn="ctr"/>
            <a:r>
              <a:rPr lang="en-AU" sz="9600" b="1" dirty="0">
                <a:solidFill>
                  <a:srgbClr val="7030A0"/>
                </a:solidFill>
                <a:latin typeface="Arial Black" panose="020B0A04020102020204" pitchFamily="34" charset="0"/>
              </a:rPr>
              <a:t>Curriculum</a:t>
            </a:r>
          </a:p>
        </p:txBody>
      </p:sp>
    </p:spTree>
    <p:extLst>
      <p:ext uri="{BB962C8B-B14F-4D97-AF65-F5344CB8AC3E}">
        <p14:creationId xmlns:p14="http://schemas.microsoft.com/office/powerpoint/2010/main" val="2539029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8000" dirty="0">
                <a:solidFill>
                  <a:srgbClr val="7030A0"/>
                </a:solidFill>
                <a:latin typeface="+mn-lt"/>
              </a:rPr>
              <a:t>Questions</a:t>
            </a:r>
          </a:p>
        </p:txBody>
      </p:sp>
      <p:sp>
        <p:nvSpPr>
          <p:cNvPr id="3" name="Content Placeholder 2"/>
          <p:cNvSpPr>
            <a:spLocks noGrp="1"/>
          </p:cNvSpPr>
          <p:nvPr>
            <p:ph idx="1"/>
          </p:nvPr>
        </p:nvSpPr>
        <p:spPr/>
        <p:txBody>
          <a:bodyPr>
            <a:normAutofit/>
          </a:bodyPr>
          <a:lstStyle/>
          <a:p>
            <a:pPr algn="ctr"/>
            <a:endParaRPr lang="en-AU" sz="3600" b="1" i="1" dirty="0"/>
          </a:p>
          <a:p>
            <a:pPr algn="ctr"/>
            <a:endParaRPr lang="en-AU" sz="3600" b="1" i="1" dirty="0"/>
          </a:p>
          <a:p>
            <a:pPr algn="ctr"/>
            <a:endParaRPr lang="en-AU" sz="3600" b="1" i="1" dirty="0"/>
          </a:p>
          <a:p>
            <a:pPr marL="0" indent="0" algn="ctr">
              <a:buNone/>
            </a:pPr>
            <a:r>
              <a:rPr lang="en-AU" sz="3600" b="1" i="1" dirty="0"/>
              <a:t>We look forward to working together with you and your child/children throughout </a:t>
            </a:r>
            <a:r>
              <a:rPr lang="en-AU" sz="3600" b="1" i="1" dirty="0" smtClean="0"/>
              <a:t>2022. </a:t>
            </a:r>
          </a:p>
          <a:p>
            <a:pPr marL="0" indent="0" algn="ctr">
              <a:buNone/>
            </a:pPr>
            <a:r>
              <a:rPr lang="en-AU" sz="3600" b="1" i="1" dirty="0" smtClean="0"/>
              <a:t>Dianne</a:t>
            </a:r>
            <a:r>
              <a:rPr lang="en-AU" sz="3600" b="1" i="1" dirty="0"/>
              <a:t>, Danielle and Sheridan</a:t>
            </a:r>
            <a:endParaRPr lang="en-AU" sz="3600" i="1" dirty="0"/>
          </a:p>
        </p:txBody>
      </p:sp>
      <p:pic>
        <p:nvPicPr>
          <p:cNvPr id="5" name="Picture 4" descr="Asking Defining Questions - Excelsior College OW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8977" y="270368"/>
            <a:ext cx="2305191" cy="1536794"/>
          </a:xfrm>
          <a:prstGeom prst="rect">
            <a:avLst/>
          </a:prstGeom>
        </p:spPr>
      </p:pic>
    </p:spTree>
    <p:extLst>
      <p:ext uri="{BB962C8B-B14F-4D97-AF65-F5344CB8AC3E}">
        <p14:creationId xmlns:p14="http://schemas.microsoft.com/office/powerpoint/2010/main" val="617821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1886" y="250044"/>
            <a:ext cx="10839098" cy="6291432"/>
          </a:xfrm>
        </p:spPr>
        <p:txBody>
          <a:bodyPr>
            <a:normAutofit/>
          </a:bodyPr>
          <a:lstStyle/>
          <a:p>
            <a:pPr marL="0" indent="0">
              <a:buNone/>
            </a:pPr>
            <a:r>
              <a:rPr lang="en-AU" sz="6000" b="1" dirty="0">
                <a:solidFill>
                  <a:schemeClr val="tx1"/>
                </a:solidFill>
              </a:rPr>
              <a:t>English</a:t>
            </a:r>
            <a:endParaRPr lang="en-AU" sz="6000" dirty="0">
              <a:solidFill>
                <a:schemeClr val="tx1"/>
              </a:solidFill>
            </a:endParaRPr>
          </a:p>
          <a:p>
            <a:pPr marL="0" indent="0">
              <a:buNone/>
            </a:pPr>
            <a:r>
              <a:rPr lang="en-AU" sz="2800" b="1" i="1" dirty="0">
                <a:solidFill>
                  <a:srgbClr val="7030A0"/>
                </a:solidFill>
              </a:rPr>
              <a:t>Writing: </a:t>
            </a:r>
            <a:r>
              <a:rPr lang="en-AU" b="1" i="1" dirty="0">
                <a:solidFill>
                  <a:schemeClr val="tx1"/>
                </a:solidFill>
              </a:rPr>
              <a:t>Writing is done everyday and uses the 6 + 1 Traits model to develop students writing.  The model is based on the premise that good writing consists of a good idea, strong vocabulary, fluent sentences, a writer’s voice and includes conventions ie punctuation. </a:t>
            </a:r>
          </a:p>
          <a:p>
            <a:pPr marL="0" indent="0">
              <a:buNone/>
            </a:pPr>
            <a:r>
              <a:rPr lang="en-AU" b="1" i="1" dirty="0">
                <a:solidFill>
                  <a:schemeClr val="tx1"/>
                </a:solidFill>
              </a:rPr>
              <a:t>This term students are learning what the traits of good writing are, where to find ideas and how to write descriptively and construct a narrative.  </a:t>
            </a:r>
          </a:p>
          <a:p>
            <a:pPr marL="0" indent="0">
              <a:buNone/>
            </a:pPr>
            <a:r>
              <a:rPr lang="en-AU" sz="2800" b="1" i="1" dirty="0">
                <a:solidFill>
                  <a:srgbClr val="7030A0"/>
                </a:solidFill>
              </a:rPr>
              <a:t>Handwriting: </a:t>
            </a:r>
            <a:r>
              <a:rPr lang="en-AU" b="1" i="1" dirty="0">
                <a:solidFill>
                  <a:schemeClr val="tx1"/>
                </a:solidFill>
              </a:rPr>
              <a:t>Explicit lessons are done on letter formation, size and  spacing. Students work towards developing fluency and neatness.  </a:t>
            </a:r>
            <a:endParaRPr lang="en-AU" b="1" dirty="0">
              <a:solidFill>
                <a:schemeClr val="tx1"/>
              </a:solidFill>
            </a:endParaRPr>
          </a:p>
          <a:p>
            <a:pPr marL="0" indent="0">
              <a:buNone/>
            </a:pPr>
            <a:r>
              <a:rPr lang="en-AU" sz="3200" b="1" i="1" dirty="0">
                <a:solidFill>
                  <a:srgbClr val="7030A0"/>
                </a:solidFill>
              </a:rPr>
              <a:t>Reading: </a:t>
            </a:r>
            <a:r>
              <a:rPr lang="en-AU" b="1" i="1" dirty="0">
                <a:solidFill>
                  <a:schemeClr val="tx1"/>
                </a:solidFill>
              </a:rPr>
              <a:t>Reading is done everyday and consists of independent reading, explicit teaching of comprehension strategies and small group guided sessions. </a:t>
            </a:r>
          </a:p>
          <a:p>
            <a:pPr marL="0" indent="0">
              <a:buNone/>
            </a:pPr>
            <a:r>
              <a:rPr lang="en-AU" b="1" i="1" dirty="0">
                <a:solidFill>
                  <a:schemeClr val="tx1"/>
                </a:solidFill>
              </a:rPr>
              <a:t>This term students are learning how to choose ‘Just Right’ books, visualize as they read and make connections to help with comprehension. </a:t>
            </a:r>
          </a:p>
          <a:p>
            <a:pPr marL="0" indent="0">
              <a:buNone/>
            </a:pPr>
            <a:r>
              <a:rPr lang="en-AU" sz="2800" b="1" i="1" dirty="0">
                <a:solidFill>
                  <a:srgbClr val="7030A0"/>
                </a:solidFill>
              </a:rPr>
              <a:t>Spelling: </a:t>
            </a:r>
            <a:r>
              <a:rPr lang="en-AU" b="1" i="1" dirty="0">
                <a:solidFill>
                  <a:schemeClr val="tx1"/>
                </a:solidFill>
              </a:rPr>
              <a:t>Consists of the SMART spelling approach and personal spelling words. </a:t>
            </a:r>
          </a:p>
          <a:p>
            <a:pPr marL="0" indent="0">
              <a:buNone/>
            </a:pPr>
            <a:endParaRPr lang="en-AU" sz="4000" dirty="0"/>
          </a:p>
          <a:p>
            <a:endParaRPr lang="en-AU" dirty="0"/>
          </a:p>
        </p:txBody>
      </p:sp>
      <p:pic>
        <p:nvPicPr>
          <p:cNvPr id="2052" name="Picture 4" descr="j030581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70003" y="250044"/>
            <a:ext cx="921962" cy="8729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498098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703" y="249255"/>
            <a:ext cx="10986830" cy="1139483"/>
          </a:xfrm>
        </p:spPr>
        <p:txBody>
          <a:bodyPr>
            <a:normAutofit/>
          </a:bodyPr>
          <a:lstStyle/>
          <a:p>
            <a:r>
              <a:rPr lang="en-AU" dirty="0">
                <a:solidFill>
                  <a:schemeClr val="tx1"/>
                </a:solidFill>
                <a:latin typeface="Arial Black" panose="020B0A04020102020204" pitchFamily="34" charset="0"/>
              </a:rPr>
              <a:t>What you can do at home.</a:t>
            </a:r>
          </a:p>
        </p:txBody>
      </p:sp>
      <p:sp>
        <p:nvSpPr>
          <p:cNvPr id="3" name="Content Placeholder 2"/>
          <p:cNvSpPr>
            <a:spLocks noGrp="1"/>
          </p:cNvSpPr>
          <p:nvPr>
            <p:ph idx="1"/>
          </p:nvPr>
        </p:nvSpPr>
        <p:spPr>
          <a:xfrm>
            <a:off x="287383" y="1763486"/>
            <a:ext cx="8503920" cy="4441371"/>
          </a:xfrm>
        </p:spPr>
        <p:txBody>
          <a:bodyPr>
            <a:normAutofit/>
          </a:bodyPr>
          <a:lstStyle/>
          <a:p>
            <a:pPr marL="514350" indent="-514350" eaLnBrk="0" fontAlgn="base" hangingPunct="0">
              <a:spcBef>
                <a:spcPct val="0"/>
              </a:spcBef>
              <a:spcAft>
                <a:spcPct val="0"/>
              </a:spcAft>
              <a:buFont typeface="+mj-lt"/>
              <a:buAutoNum type="arabicPeriod"/>
            </a:pPr>
            <a:r>
              <a:rPr lang="en-US" altLang="en-US" sz="2800" b="1" dirty="0"/>
              <a:t>Have your child read each night to you, an adult,  sibling or independently.</a:t>
            </a:r>
          </a:p>
          <a:p>
            <a:pPr marL="514350" indent="-514350" eaLnBrk="0" fontAlgn="base" hangingPunct="0">
              <a:spcBef>
                <a:spcPct val="0"/>
              </a:spcBef>
              <a:spcAft>
                <a:spcPct val="0"/>
              </a:spcAft>
              <a:buFont typeface="+mj-lt"/>
              <a:buAutoNum type="arabicPeriod"/>
            </a:pPr>
            <a:r>
              <a:rPr lang="en-US" altLang="en-US" sz="2800" b="1" dirty="0"/>
              <a:t>Help them choose ‘Just Right’ books. </a:t>
            </a:r>
          </a:p>
          <a:p>
            <a:pPr marL="514350" lvl="0" indent="-514350" eaLnBrk="0" fontAlgn="base" hangingPunct="0">
              <a:spcBef>
                <a:spcPct val="0"/>
              </a:spcBef>
              <a:spcAft>
                <a:spcPct val="0"/>
              </a:spcAft>
              <a:buFont typeface="+mj-lt"/>
              <a:buAutoNum type="arabicPeriod"/>
            </a:pPr>
            <a:r>
              <a:rPr lang="en-US" altLang="en-US" sz="2800" b="1" dirty="0"/>
              <a:t>Read to them sometimes and make it fun.</a:t>
            </a:r>
          </a:p>
          <a:p>
            <a:pPr marL="514350" lvl="0" indent="-514350" eaLnBrk="0" fontAlgn="base" hangingPunct="0">
              <a:spcBef>
                <a:spcPct val="0"/>
              </a:spcBef>
              <a:spcAft>
                <a:spcPct val="0"/>
              </a:spcAft>
              <a:buFont typeface="+mj-lt"/>
              <a:buAutoNum type="arabicPeriod"/>
            </a:pPr>
            <a:r>
              <a:rPr lang="en-US" altLang="en-US" sz="2800" b="1" dirty="0"/>
              <a:t>Talk about what they are reading, ask questions.</a:t>
            </a:r>
          </a:p>
          <a:p>
            <a:pPr marL="514350" lvl="0" indent="-514350" eaLnBrk="0" fontAlgn="base" hangingPunct="0">
              <a:spcBef>
                <a:spcPct val="0"/>
              </a:spcBef>
              <a:spcAft>
                <a:spcPct val="0"/>
              </a:spcAft>
              <a:buFont typeface="+mj-lt"/>
              <a:buAutoNum type="arabicPeriod"/>
            </a:pPr>
            <a:r>
              <a:rPr lang="en-US" altLang="en-US" sz="2800" b="1" dirty="0"/>
              <a:t>DIARIES - Encourage your child to record what they read in their diaries and send these in every day. </a:t>
            </a:r>
          </a:p>
          <a:p>
            <a:pPr marL="514350" lvl="0" indent="-514350" eaLnBrk="0" fontAlgn="base" hangingPunct="0">
              <a:spcBef>
                <a:spcPct val="0"/>
              </a:spcBef>
              <a:spcAft>
                <a:spcPct val="0"/>
              </a:spcAft>
              <a:buFont typeface="+mj-lt"/>
              <a:buAutoNum type="arabicPeriod"/>
            </a:pPr>
            <a:r>
              <a:rPr lang="en-US" altLang="en-US" sz="2800" b="1" dirty="0"/>
              <a:t>Write letters, list, read recipes etc.</a:t>
            </a:r>
          </a:p>
          <a:p>
            <a:pPr marL="514350" lvl="0" indent="-514350" eaLnBrk="0" fontAlgn="base" hangingPunct="0">
              <a:spcBef>
                <a:spcPct val="0"/>
              </a:spcBef>
              <a:spcAft>
                <a:spcPct val="0"/>
              </a:spcAft>
              <a:buFont typeface="+mj-lt"/>
              <a:buAutoNum type="arabicPeriod"/>
            </a:pPr>
            <a:r>
              <a:rPr lang="en-US" altLang="en-US" sz="2800" b="1" dirty="0"/>
              <a:t>Practice spelling and handwriting</a:t>
            </a:r>
          </a:p>
          <a:p>
            <a:pPr marL="514350" lvl="0" indent="-514350" eaLnBrk="0" fontAlgn="base" hangingPunct="0">
              <a:spcBef>
                <a:spcPct val="0"/>
              </a:spcBef>
              <a:spcAft>
                <a:spcPct val="0"/>
              </a:spcAft>
              <a:buFont typeface="+mj-lt"/>
              <a:buAutoNum type="arabicPeriod"/>
            </a:pPr>
            <a:r>
              <a:rPr lang="en-US" altLang="en-US" sz="2800" b="1" dirty="0"/>
              <a:t>Talk to them and take an interest in their schoolwork. </a:t>
            </a:r>
          </a:p>
          <a:p>
            <a:pPr lvl="0" eaLnBrk="0" fontAlgn="base" hangingPunct="0">
              <a:spcBef>
                <a:spcPct val="0"/>
              </a:spcBef>
              <a:spcAft>
                <a:spcPct val="0"/>
              </a:spcAft>
            </a:pPr>
            <a:endParaRPr lang="en-US" altLang="en-US" b="1" i="1" dirty="0">
              <a:latin typeface="Times New Roman" panose="02020603050405020304" pitchFamily="18" charset="0"/>
            </a:endParaRPr>
          </a:p>
          <a:p>
            <a:pPr marL="0" lvl="0" indent="0" eaLnBrk="0" fontAlgn="base" hangingPunct="0">
              <a:spcBef>
                <a:spcPct val="0"/>
              </a:spcBef>
              <a:spcAft>
                <a:spcPct val="0"/>
              </a:spcAft>
              <a:buNone/>
            </a:pPr>
            <a:endParaRPr lang="en-US" altLang="en-US" b="1" i="1" dirty="0">
              <a:latin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8791303" y="1324350"/>
            <a:ext cx="3248911" cy="2659821"/>
          </a:xfrm>
          <a:prstGeom prst="rect">
            <a:avLst/>
          </a:prstGeom>
        </p:spPr>
      </p:pic>
      <p:pic>
        <p:nvPicPr>
          <p:cNvPr id="5"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4934" y="3519198"/>
            <a:ext cx="2114086" cy="2191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403982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9270" y="88827"/>
            <a:ext cx="10058400" cy="1609344"/>
          </a:xfrm>
        </p:spPr>
        <p:txBody>
          <a:bodyPr/>
          <a:lstStyle/>
          <a:p>
            <a:r>
              <a:rPr lang="en-AU" i="1" dirty="0">
                <a:solidFill>
                  <a:srgbClr val="002060"/>
                </a:solidFill>
                <a:latin typeface="Arial Black" panose="020B0A04020102020204" pitchFamily="34" charset="0"/>
              </a:rPr>
              <a:t>Maths</a:t>
            </a:r>
            <a:r>
              <a:rPr lang="en-AU" sz="6000" i="1" dirty="0"/>
              <a:t> </a:t>
            </a:r>
            <a:endParaRPr lang="en-AU" dirty="0"/>
          </a:p>
        </p:txBody>
      </p:sp>
      <p:sp>
        <p:nvSpPr>
          <p:cNvPr id="3" name="Content Placeholder 2"/>
          <p:cNvSpPr>
            <a:spLocks noGrp="1"/>
          </p:cNvSpPr>
          <p:nvPr>
            <p:ph idx="1"/>
          </p:nvPr>
        </p:nvSpPr>
        <p:spPr>
          <a:xfrm>
            <a:off x="509453" y="1698171"/>
            <a:ext cx="10398034" cy="5159829"/>
          </a:xfrm>
        </p:spPr>
        <p:txBody>
          <a:bodyPr>
            <a:normAutofit/>
          </a:bodyPr>
          <a:lstStyle/>
          <a:p>
            <a:r>
              <a:rPr lang="en-AU" b="1" u="sng" dirty="0"/>
              <a:t>Number – </a:t>
            </a:r>
          </a:p>
          <a:p>
            <a:pPr marL="0" indent="0">
              <a:buNone/>
            </a:pPr>
            <a:r>
              <a:rPr lang="en-AU" dirty="0"/>
              <a:t>Students in Grade 3/4  will learn about the place value of digits in numbers and will read, write, represent and order numbers  to at least 1 000, extending to 10 000 and beyond. They will identify numbers as being odd or even and round numbers up to the nearest 10 / 100. They will locate numbers on number charts and number lines and predict what 1 more, 1 less, 10 more and less and 100 more and less will be. They will develop number sense through games and hands on activities.</a:t>
            </a:r>
          </a:p>
          <a:p>
            <a:pPr marL="0" indent="0">
              <a:buNone/>
            </a:pPr>
            <a:r>
              <a:rPr lang="en-AU" b="1" u="sng" dirty="0"/>
              <a:t>Measurement and Geometry</a:t>
            </a:r>
          </a:p>
          <a:p>
            <a:pPr marL="0" indent="0">
              <a:buNone/>
            </a:pPr>
            <a:r>
              <a:rPr lang="en-AU" dirty="0"/>
              <a:t>Students will measure, order and compare objects using familiar metric units of length, mass and capacity. They use scaled instruments to measure and compare lengths, masses, capacities and temperatures.</a:t>
            </a:r>
          </a:p>
          <a:p>
            <a:pPr marL="0" indent="0">
              <a:buNone/>
            </a:pPr>
            <a:r>
              <a:rPr lang="en-AU" b="1" u="sng" dirty="0">
                <a:effectLst>
                  <a:outerShdw blurRad="38100" dist="38100" dir="2700000" algn="tl">
                    <a:srgbClr val="000000">
                      <a:alpha val="43137"/>
                    </a:srgbClr>
                  </a:outerShdw>
                </a:effectLst>
              </a:rPr>
              <a:t>Statistics and Probability</a:t>
            </a:r>
          </a:p>
          <a:p>
            <a:pPr marL="0" indent="0">
              <a:buNone/>
            </a:pPr>
            <a:r>
              <a:rPr lang="en-AU" dirty="0"/>
              <a:t>Students collect data, organise into categories and create displays using lists, tables, picture graphs and simple column graphs with and without computers.</a:t>
            </a:r>
          </a:p>
          <a:p>
            <a:pPr marL="0" indent="0">
              <a:buNone/>
            </a:pPr>
            <a:endParaRPr lang="en-AU" b="1" u="sng" dirty="0"/>
          </a:p>
          <a:p>
            <a:endParaRPr lang="en-AU" dirty="0"/>
          </a:p>
        </p:txBody>
      </p:sp>
      <p:pic>
        <p:nvPicPr>
          <p:cNvPr id="1026" name="Picture 2" descr="Image result for math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6092" y="327375"/>
            <a:ext cx="2580461" cy="1720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7166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136" y="129495"/>
            <a:ext cx="10370212" cy="1059225"/>
          </a:xfrm>
        </p:spPr>
        <p:txBody>
          <a:bodyPr>
            <a:normAutofit fontScale="90000"/>
          </a:bodyPr>
          <a:lstStyle/>
          <a:p>
            <a:r>
              <a:rPr lang="en-AU" sz="8000" i="1" dirty="0">
                <a:solidFill>
                  <a:srgbClr val="002060"/>
                </a:solidFill>
                <a:latin typeface="Arial Black" panose="020B0A04020102020204" pitchFamily="34" charset="0"/>
              </a:rPr>
              <a:t>Maths</a:t>
            </a:r>
            <a:r>
              <a:rPr lang="en-AU" sz="9600" i="1" dirty="0"/>
              <a:t> </a:t>
            </a:r>
          </a:p>
        </p:txBody>
      </p:sp>
      <p:sp>
        <p:nvSpPr>
          <p:cNvPr id="3" name="Content Placeholder 2"/>
          <p:cNvSpPr>
            <a:spLocks noGrp="1"/>
          </p:cNvSpPr>
          <p:nvPr>
            <p:ph idx="1"/>
          </p:nvPr>
        </p:nvSpPr>
        <p:spPr>
          <a:xfrm>
            <a:off x="513136" y="953589"/>
            <a:ext cx="11125869" cy="5473338"/>
          </a:xfrm>
        </p:spPr>
        <p:txBody>
          <a:bodyPr>
            <a:normAutofit/>
          </a:bodyPr>
          <a:lstStyle/>
          <a:p>
            <a:pPr marL="0" indent="0">
              <a:buNone/>
            </a:pPr>
            <a:endParaRPr lang="en-AU" sz="2800" i="1" dirty="0">
              <a:solidFill>
                <a:schemeClr val="tx1"/>
              </a:solidFill>
            </a:endParaRPr>
          </a:p>
          <a:p>
            <a:pPr marL="0" indent="0">
              <a:buNone/>
            </a:pPr>
            <a:r>
              <a:rPr lang="en-AU" sz="4800" i="1" u="sng" dirty="0">
                <a:solidFill>
                  <a:schemeClr val="tx1"/>
                </a:solidFill>
              </a:rPr>
              <a:t>Things you can do at home.</a:t>
            </a:r>
          </a:p>
          <a:p>
            <a:r>
              <a:rPr lang="en-AU" sz="2800" i="1" dirty="0">
                <a:solidFill>
                  <a:schemeClr val="tx1"/>
                </a:solidFill>
                <a:latin typeface="Bookman Old Style" panose="02050604050505020204" pitchFamily="18" charset="0"/>
              </a:rPr>
              <a:t>Play board games</a:t>
            </a:r>
          </a:p>
          <a:p>
            <a:r>
              <a:rPr lang="en-AU" sz="2800" i="1" dirty="0">
                <a:solidFill>
                  <a:schemeClr val="tx1"/>
                </a:solidFill>
                <a:latin typeface="Bookman Old Style" panose="02050604050505020204" pitchFamily="18" charset="0"/>
              </a:rPr>
              <a:t>Encourage your child to use </a:t>
            </a:r>
            <a:r>
              <a:rPr lang="en-AU" sz="2800" i="1" dirty="0" err="1">
                <a:solidFill>
                  <a:schemeClr val="tx1"/>
                </a:solidFill>
                <a:latin typeface="Bookman Old Style" panose="02050604050505020204" pitchFamily="18" charset="0"/>
              </a:rPr>
              <a:t>Mathletics</a:t>
            </a:r>
            <a:r>
              <a:rPr lang="en-AU" sz="2800" i="1" dirty="0">
                <a:solidFill>
                  <a:schemeClr val="tx1"/>
                </a:solidFill>
                <a:latin typeface="Bookman Old Style" panose="02050604050505020204" pitchFamily="18" charset="0"/>
              </a:rPr>
              <a:t> or Prodigy if they get computer time. </a:t>
            </a:r>
          </a:p>
          <a:p>
            <a:r>
              <a:rPr lang="en-AU" sz="2800" i="1" dirty="0">
                <a:solidFill>
                  <a:schemeClr val="tx1"/>
                </a:solidFill>
                <a:latin typeface="Bookman Old Style" panose="02050604050505020204" pitchFamily="18" charset="0"/>
              </a:rPr>
              <a:t>Talk about money when shopping. </a:t>
            </a:r>
          </a:p>
          <a:p>
            <a:r>
              <a:rPr lang="en-AU" sz="2800" i="1" dirty="0">
                <a:solidFill>
                  <a:schemeClr val="tx1"/>
                </a:solidFill>
                <a:latin typeface="Bookman Old Style" panose="02050604050505020204" pitchFamily="18" charset="0"/>
              </a:rPr>
              <a:t>Tell the time</a:t>
            </a:r>
          </a:p>
        </p:txBody>
      </p:sp>
      <p:pic>
        <p:nvPicPr>
          <p:cNvPr id="4" name="Picture 3" descr="Ethan is a Math Genius by kwl617 on DeviantAr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5642" y="3984978"/>
            <a:ext cx="1663363" cy="2260326"/>
          </a:xfrm>
          <a:prstGeom prst="rect">
            <a:avLst/>
          </a:prstGeom>
        </p:spPr>
      </p:pic>
    </p:spTree>
    <p:extLst>
      <p:ext uri="{BB962C8B-B14F-4D97-AF65-F5344CB8AC3E}">
        <p14:creationId xmlns:p14="http://schemas.microsoft.com/office/powerpoint/2010/main" val="27444431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491" y="85595"/>
            <a:ext cx="10386229" cy="1478570"/>
          </a:xfrm>
        </p:spPr>
        <p:txBody>
          <a:bodyPr>
            <a:noAutofit/>
          </a:bodyPr>
          <a:lstStyle/>
          <a:p>
            <a:r>
              <a:rPr lang="en-AU" sz="8800" b="1" dirty="0">
                <a:solidFill>
                  <a:schemeClr val="tx1"/>
                </a:solidFill>
                <a:latin typeface="Eras Bold ITC" panose="020B0907030504020204" pitchFamily="34" charset="0"/>
              </a:rPr>
              <a:t>Inquiry</a:t>
            </a:r>
          </a:p>
        </p:txBody>
      </p:sp>
      <p:sp>
        <p:nvSpPr>
          <p:cNvPr id="4" name="Rectangle 3"/>
          <p:cNvSpPr/>
          <p:nvPr/>
        </p:nvSpPr>
        <p:spPr>
          <a:xfrm>
            <a:off x="517491" y="1564165"/>
            <a:ext cx="11127544" cy="5262979"/>
          </a:xfrm>
          <a:prstGeom prst="rect">
            <a:avLst/>
          </a:prstGeom>
        </p:spPr>
        <p:txBody>
          <a:bodyPr wrap="square">
            <a:spAutoFit/>
          </a:bodyPr>
          <a:lstStyle/>
          <a:p>
            <a:pPr marL="285750" indent="-285750">
              <a:buFont typeface="Arial" panose="020B0604020202020204" pitchFamily="34" charset="0"/>
              <a:buChar char="•"/>
            </a:pPr>
            <a:r>
              <a:rPr lang="en-AU" sz="2400" i="1" dirty="0"/>
              <a:t>Investigation v Inquiry</a:t>
            </a:r>
          </a:p>
          <a:p>
            <a:pPr marL="285750" indent="-285750">
              <a:buFont typeface="Arial" panose="020B0604020202020204" pitchFamily="34" charset="0"/>
              <a:buChar char="•"/>
            </a:pPr>
            <a:r>
              <a:rPr lang="en-AU" sz="2400" i="1" dirty="0"/>
              <a:t>Each term we focus on a new Inquiry, such as Ourselves, History, Endangered Species, the environment or our country. </a:t>
            </a:r>
          </a:p>
          <a:p>
            <a:pPr marL="285750" indent="-285750">
              <a:buFont typeface="Arial" panose="020B0604020202020204" pitchFamily="34" charset="0"/>
              <a:buChar char="•"/>
            </a:pPr>
            <a:r>
              <a:rPr lang="en-AU" sz="2400" i="1" dirty="0"/>
              <a:t>Voice and choice</a:t>
            </a:r>
          </a:p>
          <a:p>
            <a:pPr marL="285750" indent="-285750">
              <a:buFont typeface="Arial" panose="020B0604020202020204" pitchFamily="34" charset="0"/>
              <a:buChar char="•"/>
            </a:pPr>
            <a:r>
              <a:rPr lang="en-AU" sz="2400" i="1" dirty="0"/>
              <a:t>Homework should be fun and not contain new work. </a:t>
            </a:r>
          </a:p>
          <a:p>
            <a:r>
              <a:rPr lang="en-AU" sz="2400" i="1" u="sng" dirty="0"/>
              <a:t>What you can do at home.</a:t>
            </a:r>
            <a:endParaRPr lang="en-AU" sz="2400" i="1" dirty="0"/>
          </a:p>
          <a:p>
            <a:pPr marL="571500" indent="-571500">
              <a:buFont typeface="Arial" panose="020B0604020202020204" pitchFamily="34" charset="0"/>
              <a:buChar char="•"/>
            </a:pPr>
            <a:r>
              <a:rPr lang="en-AU" sz="2400" i="1" dirty="0"/>
              <a:t>Discuss the inquiry topic with your child.</a:t>
            </a:r>
          </a:p>
          <a:p>
            <a:pPr marL="571500" indent="-571500">
              <a:buFont typeface="Arial" panose="020B0604020202020204" pitchFamily="34" charset="0"/>
              <a:buChar char="•"/>
            </a:pPr>
            <a:r>
              <a:rPr lang="en-AU" sz="2400" i="1" dirty="0"/>
              <a:t>Engage with your child’s homework and help them to establish positive </a:t>
            </a:r>
          </a:p>
          <a:p>
            <a:r>
              <a:rPr lang="en-AU" sz="2400" i="1" dirty="0"/>
              <a:t>        work routines.</a:t>
            </a:r>
          </a:p>
          <a:p>
            <a:pPr marL="571500" indent="-571500">
              <a:buFont typeface="Arial" panose="020B0604020202020204" pitchFamily="34" charset="0"/>
              <a:buChar char="•"/>
            </a:pPr>
            <a:r>
              <a:rPr lang="en-AU" sz="2400" i="1" dirty="0"/>
              <a:t>Watch nature shows and videos</a:t>
            </a:r>
          </a:p>
          <a:p>
            <a:pPr marL="571500" indent="-571500">
              <a:buFont typeface="Arial" panose="020B0604020202020204" pitchFamily="34" charset="0"/>
              <a:buChar char="•"/>
            </a:pPr>
            <a:r>
              <a:rPr lang="en-AU" sz="2400" i="1" dirty="0"/>
              <a:t>Read information text together.</a:t>
            </a:r>
          </a:p>
          <a:p>
            <a:pPr marL="571500" indent="-571500">
              <a:buFont typeface="Arial" panose="020B0604020202020204" pitchFamily="34" charset="0"/>
              <a:buChar char="•"/>
            </a:pPr>
            <a:endParaRPr lang="en-AU" sz="2400" i="1" dirty="0"/>
          </a:p>
          <a:p>
            <a:pPr marL="571500" indent="-571500">
              <a:buFont typeface="Arial" panose="020B0604020202020204" pitchFamily="34" charset="0"/>
              <a:buChar char="•"/>
            </a:pPr>
            <a:endParaRPr lang="en-AU" sz="2400" i="1" dirty="0"/>
          </a:p>
          <a:p>
            <a:endParaRPr lang="en-AU" sz="2400" dirty="0"/>
          </a:p>
        </p:txBody>
      </p:sp>
      <p:pic>
        <p:nvPicPr>
          <p:cNvPr id="3" name="Picture 2" descr="Australia's critically endangered animal specie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1657" y="168186"/>
            <a:ext cx="2296824" cy="1509440"/>
          </a:xfrm>
          <a:prstGeom prst="rect">
            <a:avLst/>
          </a:prstGeom>
        </p:spPr>
      </p:pic>
    </p:spTree>
    <p:extLst>
      <p:ext uri="{BB962C8B-B14F-4D97-AF65-F5344CB8AC3E}">
        <p14:creationId xmlns:p14="http://schemas.microsoft.com/office/powerpoint/2010/main" val="42164444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51" y="286603"/>
            <a:ext cx="10687329" cy="973485"/>
          </a:xfrm>
        </p:spPr>
        <p:txBody>
          <a:bodyPr>
            <a:normAutofit/>
          </a:bodyPr>
          <a:lstStyle/>
          <a:p>
            <a:r>
              <a:rPr lang="en-AU" sz="6000" b="1" dirty="0"/>
              <a:t>Transition</a:t>
            </a:r>
          </a:p>
        </p:txBody>
      </p:sp>
      <p:sp>
        <p:nvSpPr>
          <p:cNvPr id="3" name="Content Placeholder 2"/>
          <p:cNvSpPr>
            <a:spLocks noGrp="1"/>
          </p:cNvSpPr>
          <p:nvPr>
            <p:ph idx="1"/>
          </p:nvPr>
        </p:nvSpPr>
        <p:spPr>
          <a:xfrm>
            <a:off x="665076" y="1775384"/>
            <a:ext cx="11142617" cy="4621383"/>
          </a:xfrm>
        </p:spPr>
        <p:txBody>
          <a:bodyPr>
            <a:noAutofit/>
          </a:bodyPr>
          <a:lstStyle/>
          <a:p>
            <a:pPr marL="457200" indent="-457200">
              <a:buFont typeface="+mj-lt"/>
              <a:buAutoNum type="arabicPeriod"/>
            </a:pPr>
            <a:r>
              <a:rPr lang="en-AU" sz="2400" b="1" i="1" dirty="0"/>
              <a:t>Tr</a:t>
            </a:r>
            <a:r>
              <a:rPr lang="en-AU" sz="2500" b="1" i="1" dirty="0"/>
              <a:t>ansitioning from the junior unit to the middle unit can be a big step for students.  </a:t>
            </a:r>
          </a:p>
          <a:p>
            <a:pPr marL="457200" indent="-457200">
              <a:buFont typeface="+mj-lt"/>
              <a:buAutoNum type="arabicPeriod"/>
            </a:pPr>
            <a:r>
              <a:rPr lang="en-AU" sz="2500" b="1" i="1" dirty="0"/>
              <a:t>Physically moving from one building to the other. </a:t>
            </a:r>
          </a:p>
          <a:p>
            <a:pPr marL="457200" indent="-457200">
              <a:buFont typeface="+mj-lt"/>
              <a:buAutoNum type="arabicPeriod"/>
            </a:pPr>
            <a:r>
              <a:rPr lang="en-AU" sz="2500" b="1" i="1" dirty="0"/>
              <a:t>Taking responsibility for their own supplies and books.</a:t>
            </a:r>
          </a:p>
          <a:p>
            <a:pPr marL="457200" indent="-457200">
              <a:buFont typeface="+mj-lt"/>
              <a:buAutoNum type="arabicPeriod"/>
            </a:pPr>
            <a:r>
              <a:rPr lang="en-AU" sz="2500" b="1" i="1" dirty="0"/>
              <a:t>Classrooms are more structured, no investigation time.</a:t>
            </a:r>
          </a:p>
          <a:p>
            <a:pPr marL="457200" indent="-457200">
              <a:buFont typeface="+mj-lt"/>
              <a:buAutoNum type="arabicPeriod"/>
            </a:pPr>
            <a:r>
              <a:rPr lang="en-AU" sz="2500" b="1" i="1" dirty="0"/>
              <a:t>Introduction to computers, which are used more for assessment, research and presenting work.</a:t>
            </a:r>
          </a:p>
          <a:p>
            <a:pPr marL="457200" indent="-457200">
              <a:buFont typeface="+mj-lt"/>
              <a:buAutoNum type="arabicPeriod"/>
            </a:pPr>
            <a:r>
              <a:rPr lang="en-AU" sz="2500" b="1" i="1" dirty="0"/>
              <a:t>Increased independence and gradual release of responsibility for their own learning. </a:t>
            </a:r>
          </a:p>
          <a:p>
            <a:pPr marL="457200" indent="-457200">
              <a:buFont typeface="+mj-lt"/>
              <a:buAutoNum type="arabicPeriod"/>
            </a:pPr>
            <a:r>
              <a:rPr lang="en-AU" sz="2500" b="1" i="1" dirty="0"/>
              <a:t>New friendships need to form.</a:t>
            </a:r>
          </a:p>
        </p:txBody>
      </p:sp>
    </p:spTree>
    <p:extLst>
      <p:ext uri="{BB962C8B-B14F-4D97-AF65-F5344CB8AC3E}">
        <p14:creationId xmlns:p14="http://schemas.microsoft.com/office/powerpoint/2010/main" val="40697450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509450"/>
            <a:ext cx="5630091" cy="969119"/>
          </a:xfrm>
        </p:spPr>
        <p:txBody>
          <a:bodyPr>
            <a:normAutofit fontScale="90000"/>
          </a:bodyPr>
          <a:lstStyle/>
          <a:p>
            <a:r>
              <a:rPr lang="en-AU" sz="7200" i="1" dirty="0">
                <a:solidFill>
                  <a:schemeClr val="tx1"/>
                </a:solidFill>
                <a:latin typeface="Eras Bold ITC" panose="020B0907030504020204" pitchFamily="34" charset="0"/>
              </a:rPr>
              <a:t>Specialists</a:t>
            </a:r>
          </a:p>
        </p:txBody>
      </p:sp>
      <p:sp>
        <p:nvSpPr>
          <p:cNvPr id="3" name="Content Placeholder 2"/>
          <p:cNvSpPr>
            <a:spLocks noGrp="1"/>
          </p:cNvSpPr>
          <p:nvPr>
            <p:ph idx="1"/>
          </p:nvPr>
        </p:nvSpPr>
        <p:spPr>
          <a:xfrm>
            <a:off x="407419" y="1813010"/>
            <a:ext cx="10407331" cy="4363084"/>
          </a:xfrm>
        </p:spPr>
        <p:txBody>
          <a:bodyPr>
            <a:normAutofit/>
          </a:bodyPr>
          <a:lstStyle/>
          <a:p>
            <a:pPr marL="0" indent="0">
              <a:buNone/>
            </a:pPr>
            <a:r>
              <a:rPr lang="en-AU" sz="2800" b="1" i="1" dirty="0">
                <a:solidFill>
                  <a:schemeClr val="tx1"/>
                </a:solidFill>
              </a:rPr>
              <a:t>This year the students have an hour of:</a:t>
            </a:r>
          </a:p>
          <a:p>
            <a:pPr>
              <a:buFontTx/>
              <a:buChar char="-"/>
            </a:pPr>
            <a:r>
              <a:rPr lang="en-AU" sz="2800" b="1" i="1" dirty="0">
                <a:solidFill>
                  <a:schemeClr val="tx1"/>
                </a:solidFill>
              </a:rPr>
              <a:t>Art with Sheridan Leversha</a:t>
            </a:r>
          </a:p>
          <a:p>
            <a:pPr>
              <a:buFontTx/>
              <a:buChar char="-"/>
            </a:pPr>
            <a:r>
              <a:rPr lang="en-AU" sz="2800" b="1" i="1" dirty="0">
                <a:solidFill>
                  <a:schemeClr val="tx1"/>
                </a:solidFill>
              </a:rPr>
              <a:t>PE with Laura Hicks</a:t>
            </a:r>
          </a:p>
          <a:p>
            <a:pPr>
              <a:buFontTx/>
              <a:buChar char="-"/>
            </a:pPr>
            <a:r>
              <a:rPr lang="en-AU" sz="2800" b="1" i="1" dirty="0">
                <a:solidFill>
                  <a:schemeClr val="tx1"/>
                </a:solidFill>
              </a:rPr>
              <a:t>Music with Bridget Finch</a:t>
            </a:r>
          </a:p>
          <a:p>
            <a:pPr>
              <a:buFontTx/>
              <a:buChar char="-"/>
            </a:pPr>
            <a:r>
              <a:rPr lang="en-AU" sz="2800" b="1" i="1" dirty="0">
                <a:solidFill>
                  <a:schemeClr val="tx1"/>
                </a:solidFill>
              </a:rPr>
              <a:t>Gardening with Sara Hill</a:t>
            </a:r>
          </a:p>
          <a:p>
            <a:pPr>
              <a:buFontTx/>
              <a:buChar char="-"/>
            </a:pPr>
            <a:r>
              <a:rPr lang="en-AU" sz="2800" b="1" i="1" dirty="0">
                <a:solidFill>
                  <a:schemeClr val="tx1"/>
                </a:solidFill>
              </a:rPr>
              <a:t>Mandarin with Yu Ling Wu</a:t>
            </a:r>
          </a:p>
          <a:p>
            <a:pPr marL="0" indent="0">
              <a:buNone/>
            </a:pPr>
            <a:endParaRPr lang="en-AU" dirty="0"/>
          </a:p>
          <a:p>
            <a:pPr marL="0" indent="0">
              <a:buNone/>
            </a:pPr>
            <a:endParaRPr lang="en-AU" dirty="0"/>
          </a:p>
        </p:txBody>
      </p:sp>
      <p:pic>
        <p:nvPicPr>
          <p:cNvPr id="4" name="Picture 3" descr="Staffelei Malerei Kunst · Kostenlose Vektorgrafik auf Pixab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9380" y="509451"/>
            <a:ext cx="1729926" cy="3459852"/>
          </a:xfrm>
          <a:prstGeom prst="rect">
            <a:avLst/>
          </a:prstGeom>
        </p:spPr>
      </p:pic>
      <p:pic>
        <p:nvPicPr>
          <p:cNvPr id="5" name="Picture 4" descr="Sport – Wikipedi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4904" y="2931248"/>
            <a:ext cx="1924476" cy="1924476"/>
          </a:xfrm>
          <a:prstGeom prst="rect">
            <a:avLst/>
          </a:prstGeom>
        </p:spPr>
      </p:pic>
      <p:pic>
        <p:nvPicPr>
          <p:cNvPr id="6" name="Picture 5" descr="File:Music 01754.jpg - Wikipedi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5646" y="601723"/>
            <a:ext cx="2313613" cy="1735210"/>
          </a:xfrm>
          <a:prstGeom prst="rect">
            <a:avLst/>
          </a:prstGeom>
        </p:spPr>
      </p:pic>
      <p:pic>
        <p:nvPicPr>
          <p:cNvPr id="7" name="Picture 6" descr="Raised-bed gardening - Wikipedi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5731" y="3061876"/>
            <a:ext cx="2133325" cy="1495105"/>
          </a:xfrm>
          <a:prstGeom prst="rect">
            <a:avLst/>
          </a:prstGeom>
        </p:spPr>
      </p:pic>
      <p:pic>
        <p:nvPicPr>
          <p:cNvPr id="8" name="Picture 7" descr="Your Blog - dailywealth508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69501" y="3809862"/>
            <a:ext cx="1568793" cy="1045862"/>
          </a:xfrm>
          <a:prstGeom prst="rect">
            <a:avLst/>
          </a:prstGeom>
        </p:spPr>
      </p:pic>
    </p:spTree>
    <p:extLst>
      <p:ext uri="{BB962C8B-B14F-4D97-AF65-F5344CB8AC3E}">
        <p14:creationId xmlns:p14="http://schemas.microsoft.com/office/powerpoint/2010/main" val="85067121"/>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638</TotalTime>
  <Words>2130</Words>
  <Application>Microsoft Office PowerPoint</Application>
  <PresentationFormat>Widescreen</PresentationFormat>
  <Paragraphs>161</Paragraphs>
  <Slides>20</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20</vt:i4>
      </vt:variant>
    </vt:vector>
  </HeadingPairs>
  <TitlesOfParts>
    <vt:vector size="33" baseType="lpstr">
      <vt:lpstr>Arial</vt:lpstr>
      <vt:lpstr>Arial Black</vt:lpstr>
      <vt:lpstr>BackToSchool</vt:lpstr>
      <vt:lpstr>Bodoni MT Black</vt:lpstr>
      <vt:lpstr>Bookman Old Style</vt:lpstr>
      <vt:lpstr>Calibri</vt:lpstr>
      <vt:lpstr>Calibri Light</vt:lpstr>
      <vt:lpstr>Eras Bold ITC</vt:lpstr>
      <vt:lpstr>Footlight MT Light</vt:lpstr>
      <vt:lpstr>Lora</vt:lpstr>
      <vt:lpstr>Times New Roman</vt:lpstr>
      <vt:lpstr>Wingdings</vt:lpstr>
      <vt:lpstr>Retrospect</vt:lpstr>
      <vt:lpstr>Welcome to  Grade 3 / 4  Information Session  2022</vt:lpstr>
      <vt:lpstr>Curriculum</vt:lpstr>
      <vt:lpstr>PowerPoint Presentation</vt:lpstr>
      <vt:lpstr>What you can do at home.</vt:lpstr>
      <vt:lpstr>Maths </vt:lpstr>
      <vt:lpstr>Maths </vt:lpstr>
      <vt:lpstr>Inquiry</vt:lpstr>
      <vt:lpstr>Transition</vt:lpstr>
      <vt:lpstr>Specialists</vt:lpstr>
      <vt:lpstr>PowerPoint Presentation</vt:lpstr>
      <vt:lpstr>PowerPoint Presentation</vt:lpstr>
      <vt:lpstr>PowerPoint Presentation</vt:lpstr>
      <vt:lpstr> PE with Mrs Hicks </vt:lpstr>
      <vt:lpstr>Useful Information </vt:lpstr>
      <vt:lpstr>More Useful Information</vt:lpstr>
      <vt:lpstr>Timetables for both room are on display in the classroom  and  are in the term newsletters so that the students know which days they have specialist subjects  </vt:lpstr>
      <vt:lpstr>Social Competencies</vt:lpstr>
      <vt:lpstr>Beliefs behind The Game Factory.</vt:lpstr>
      <vt:lpstr>PowerPoint Presentation</vt:lpstr>
      <vt:lpstr>Questions</vt:lpstr>
    </vt:vector>
  </TitlesOfParts>
  <Company>Department of Education and Training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Grade 3 / 4  Information Session 2020</dc:title>
  <dc:creator>Di Kennedy</dc:creator>
  <cp:lastModifiedBy>Di Kennedy</cp:lastModifiedBy>
  <cp:revision>75</cp:revision>
  <dcterms:created xsi:type="dcterms:W3CDTF">2020-02-04T09:21:56Z</dcterms:created>
  <dcterms:modified xsi:type="dcterms:W3CDTF">2022-02-08T23:53:57Z</dcterms:modified>
</cp:coreProperties>
</file>